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94" r:id="rId2"/>
    <p:sldId id="295" r:id="rId3"/>
    <p:sldId id="259" r:id="rId4"/>
    <p:sldId id="260" r:id="rId5"/>
    <p:sldId id="277" r:id="rId6"/>
    <p:sldId id="267" r:id="rId7"/>
    <p:sldId id="300" r:id="rId8"/>
    <p:sldId id="268" r:id="rId9"/>
    <p:sldId id="269" r:id="rId10"/>
    <p:sldId id="279" r:id="rId11"/>
    <p:sldId id="278" r:id="rId12"/>
    <p:sldId id="270" r:id="rId13"/>
    <p:sldId id="280" r:id="rId14"/>
    <p:sldId id="281" r:id="rId15"/>
    <p:sldId id="283" r:id="rId16"/>
    <p:sldId id="296" r:id="rId17"/>
    <p:sldId id="298" r:id="rId18"/>
    <p:sldId id="274" r:id="rId19"/>
    <p:sldId id="287" r:id="rId20"/>
    <p:sldId id="288" r:id="rId21"/>
    <p:sldId id="291" r:id="rId22"/>
    <p:sldId id="29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1B93"/>
    <a:srgbClr val="E2F0D9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7"/>
    <p:restoredTop sz="94719"/>
  </p:normalViewPr>
  <p:slideViewPr>
    <p:cSldViewPr snapToGrid="0">
      <p:cViewPr varScale="1">
        <p:scale>
          <a:sx n="147" d="100"/>
          <a:sy n="147" d="100"/>
        </p:scale>
        <p:origin x="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30T10:36:00.84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1366 136 24575,'-24'0'0,"7"-3"0,-1 0 0,-3-1 0,0-1 0,0 1 0,1-2 0,1-1 0,2 1 0,-6-2 0,9 2 0,0 1 0,-7-5 0,-5-2 0,4 0 0,1 2 0,4-1 0,2 2 0,4 3 0,1 1 0,4 3 0,1 1 0,3 6 0,2 12 0,5 10 0,-3-12 0,1 0 0,1 4 0,1-1 0,3 8 0,1 0 0,-2-9 0,-2-7 0,-3-5 0,0 0 0,-2-3 0,2 2 0,0 1 0,0 5 0,-1-3 0,0 2 0,-1-6 0,-1 0 0,-2-2 0,-7 0 0,0-1 0,-4 0 0,-3 0 0,-12 0 0,0 0 0,-3 0 0,3-1 0,-2-1-177,8 1 0,-1-1 0,1 0 177,1-1 0,0 0 0,1-1 0,-3-1 0,1 0 0,0-1 0,-5-1 0,0-1-32,8 3 0,-1-1 1,1 1 31,-3-3 0,1 0 0,5 4 0,1-1 0,-3-1 0,2 0 0,-7 0 0,-1 0 529,9 1-529,6 3 97,11 6-97,0-2 0,14 12 0,-6-5 0,6 4 0,-2-1 0,-1-2 0,2 2 0,-1-1 0,-3-2 0,-2-2 0,-2-1 0,-1 0 0,0 0 0,1 2 0,1 1 0,-1 1 0,0 0 0,-1-4 0,-2 0 0,-2-4 0,0 0 0,-1 1 0,0-1 0,-3 2 0,-8 2 0,-13 6 0,8-5 0,0 0 0,-4 0 0,-1 1 0,-3-1 0,0-1 0,4 0 0,1-1 0,-3 0 0,0 0 0,-8 0 0,1 0 0,8-1 0,-4 1 0,5-1 0,-3 2 0,2 0 0,4 0 0,4-2 0,6-1 0,3-2 0,7-1 0,13 5 0,-1-1 0,14 5 0,-7-1 0,6 1 0,-5 0 0,-1-1 0,-3-1 0,-3-2 0,-3-1 0,-3-1 0,-3 0 0,-2-1 0,-1 0 0,-3 0 0,-1 0 0,0 0 0,0 1 0,0-1 0,-2 1 0,-4 2 0,-8 4 0,-6 5 0,7-5 0,-1 1 0,0 1 0,-1 1 0,1 0 0,0 0 0,1-1 0,1 1 0,0-1 0,0 0 0,-5 5 0,1 1 0,3-5 0,3 0 0,0-3 0,0 1 0,4-3 0,-1 0 0,3-2 0,4-1 0,5-3 0,7-1 0,10 0 0,-5 1 0,8 2 0,2 1 0,-3 0 0,5 1 0,2-1 0,-14-2 0,0 0 0,2 1 0,0-1 0,11 1 0,-9-1 0,-8 0 0,-3 0 0,-5-1 0,-1 0 0,-3 0 0,-1 1 0,0 1 0,0 0 0,0 0 0,0-1 0,0 2 0,0 0 0,-3 5 0,-5 2 0,-4 8 0,-4 4 0,8-10 0,0 0 0,0 0 0,0 1 0,1-1 0,0-1 0,-5 12 0,3-2 0,0-3 0,2-1 0,-1-1 0,3-4 0,1 0 0,2-4 0,0-1 0,0-1 0,0-1 0,18-6 0,-6 0 0,9-4 0,4-3 0,-5 1 0,1-1 0,3-1 0,2-1 0,-3 1 0,-2 1 0,4-2 0,-4 3 0,-10 3 0,-1 1 0,-2 0 0,0 1 0,0-1 0,-1 1 0,0 0 0,2-1 0,-1 1 0,1-2 0,-4 2 0,-2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30T10:36:00.84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 1 24575,'0'9'0,"0"-3"0,0 10 0,0-3 0,0 4 0,0 1 0,0-1 0,0 2 0,0 2 0,0 4 0,0-3 0,0 3 0,-1-10 0,0-1 0,0-6 0,2-5 0,4-4 0,2-3 0,11-4 0,-3 1 0,2 0 0,0-1 0,1 0 0,3-4 0,1 1 0,-4 1 0,-1 0 0,-4 1 0,0 1 0,1-1 0,0 0 0,6-4 0,1-1 0,-5 4 0,-5 5 0,-6 1 0,-1 2 0,-3 2 0,-1 0 0,1 3 0,0 1 0,-1 6 0,0 4 0,0 2 0,1 5 0,2 2 0,1-2 0,0-1 0,0-4 0,0-5 0,0 0 0,-1-2 0,0-3 0,-1 1 0,0-3 0,-1 0 0,0-1 0,1-2 0,0-1 0,2-3 0,-1-1 0,14-13 0,3-3 0,-7 7 0,0 0 0,5-3 0,1 0 0,-3 3 0,0 0 0,4-2 0,0 0 0,-2 2 0,-1 1 0,-3 2 0,0 1 0,8-5 0,-6 4 0,-6 3 0,-2 3 0,-4 2 0,0 0 0,-3 2 0,0 1 0,1 1 0,1 5 0,-1-2 0,2 7 0,3 1 0,2 6 0,4 3 0,0 0 0,0-2 0,-1-3 0,-1-4 0,-1 2 0,-2-4 0,1 1 0,-3-4 0,-2-2 0,0-3 0,-2 0 0,-1-3 0,2-1 0,6-5 0,10-6 0,-5 3 0,2-1 0,3-3 0,2 0 0,2-1 0,1 0 0,-1 0 0,0 0 0,1-1 0,0 1 0,-8 4 0,-1 1 0,0 0 0,-3 2 0,0 1 0,-5 4 0,-3 3 0,-2 4 0,0 2 0,1 9 0,4 4 0,1 0 0,-1-5 0,-1 0 0,4 7 0,-1 0 0,2-2 0,-3-7 0,0 0 0,-3-6 0,2 3 0,-3-1 0,-1-2 0,0 0 0,-1-2 0,0-2 0,1-2 0,0-1 0,9-3 0,10-8 0,-4 4 0,1-2 0,5-4 0,0-1 0,-4 3 0,0 1 0,-2 0 0,0 0 0,0 0 0,3-2 0,0 1 0,5-2 0,0-1 0,-2 2 0,-1 0 0,-3 1 0,0 1 0,-3 0 0,-1 0 0,-2 2 0,-1 0 0,9-6 0,-8 5 0,-3 3 0,-6 3 0,-1 2 0,-3 1 0,-1-1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30T10:36:00.84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 0 24575,'0'7'0,"0"8"0,0 11 0,0 2 0,0-12 0,0 0 0,0 3 0,0 5 0,0-8 0,0 2 0,0-3 0,0-1 0,0 0 0,0-2 0,0-1 0,0-1 0,0-1 0,1-2 0,0-2 0,4-2 0,-1-2 0,8 0 0,4-6 0,4-2 0,-2-2 0,0-1 0,-1-1 0,1 0 0,5-4 0,0 0 0,-1 0 0,0-1 0,-2 2 0,-1 0 0,-1 1 0,-1 0 0,-3 4 0,-1-1 0,7-3 0,-7 5 0,-3 4 0,-3 3 0,-3 1 0,0 0 0,-2 2 0,2 3 0,1 2 0,8 9 0,-3-6 0,2 2 0,3 4 0,3 1 0,2 1 0,1 1 0,0 0 0,0 0 0,-1-2 0,-1 0 0,-3-4 0,-1 0 0,6 5 0,-7-8 0,-7-6 0,-3-3 0,-1-2 0,1-7 0,4-8 0,3-5 0,-1 4 0,1-1 0,2-4 0,2 1 0,-1 0 0,0 2 0,2-1 0,-2 1 0,6-2 0,-7 9 0,-4 5 0,-4 4 0,-1 1 0,-1 1 0,-1 1 0,7 1 0,3 1 0,3 4 0,3 2 0,6 4 0,1 3-306,-5-3 1,0 1-1,0 0 306,2 2 0,0 1 0,-1-1 0,-1-1 0,-2 0 0,0 0 0,6 4 0,-2-1 0,-4-3 0,-2-2 0,7 6 0,-10-9 0,-5-5 0,-4-2 917,1-3-917,0-7 0,3-4 0,-1 0 0,3-2 0,1-3 0,0 1 0,0 0 0,0 1 0,-1 1 0,0 1 0,0 0 0,-5 6 0,-2 4 0,-1 2 0,-1 1 0,1 0 0,1 1 0,8 5 0,4 3 0,0 2 0,4 2 0,-3-2 0,1 0 0,0 1-231,2 1 0,1 0 1,0 0 230,2 1 0,0 0 0,-2 0 0,5 3 0,-1-2 0,-6-3 0,-2-1 0,6 3 0,-10-7 0,-6-12 0,-1-12 0,-2 3 0,-1-2 346,1-8 0,0 0-346,0 6 0,0 1 0,2-8 0,0 1 0,-1 8 0,0 2 0,1-3 0,0 1 0,5-9 0,-3 8 0,-1 7 0,-4 5 0,0 2 0,-1 2 0,0 1 0,2 1 0,2 3 0,12 5 0,-4-2 0,2 0 0,6 2 0,1 0 0,-1 1 0,0-1 0,-1 0 0,1 0 0,0 1-432,-1-1 1,-1 2 0,2-1 431,-1 1 0,1-1 0,0 1 0,-1 0 0,0 0 0,0 0 0,0 1 0,0-2 0,5 5 0,0-1 0,-1 0-4,-4-2 0,0 0 0,-1-1 4,2 1 0,-2-1 0,6 4 0,-13-9 0,-7-12 0,-4-13 0,0 1 0,-2-6 0,0-1 0,0 6 647,0-3 0,0 0-647,1 4 12,0-3-12,0 4 0,0 3 0,2 1 0,-1 6 0,2 1 0,-1 6 0,2-1 0,8 2 0,2 2 0,2 1 0,2 0 0,4 2 0,1 0 0,-3 0 0,1-1 0,1 1-160,1 0 1,0 1 0,0-1 159,-1 0 0,0 0 0,-1 0 0,7 2 0,-1 0 0,-7-2 0,-1 0 0,9 3 0,-12-4 0,-8-1 0,-3-4 0,-4-12 478,-1 3-478,0-5 0,0-2 0,0 1 0,0-1 0,0-2 0,0-9 0,0 10 0,0 0 0,0 1 0,0 0 0,0-9 0,0 7 0,1 9 0,4 5 0,-1 4 0,8 3 0,1 2 0,3 2 0,9 2 0,-6-2 0,2 2 0,0 0 0,6 1 0,1 1-293,-5-2 1,2 1 0,-1 0 292,0-1 0,-1 1 0,0-1 0,-3-2 0,0 0 0,-1 0 0,7 1 0,-2 0 0,-6-3 0,-2-1 0,6 1 0,-9-2 0,-7-2 0,-3-6 877,-4-11-877,-6-7 0,3 8 0,0-1 0,-1 0 0,-1 1 0,-1-6 0,2-1 0,3 11 0,0 0 0,2 5 0,0 3 0,4 2 0,11 0 0,13 1 0,-9 0 0,2 0 0,4 1 0,2 0 0,2 2 0,-1 0 0,1 2 0,0 1 0,-7-1 0,1 1 0,-1 0 0,3 1 0,0 1 0,1-1 0,-1-1 0,-5-2 0,-3 0 0,6-1 0,1-1 0,-12-2 0,2 0 0,-6 0 0,-3-1 0,-3 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30T10:36:00.8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715 1280 24575,'0'-11'0,"0"-1"0,0-12 0,0 2 0,0-2 0,0 7 0,3 8 0,13 2 0,0 5 0,3 0 0,4-1 0,2 0 0,0 1-300,-2-1 1,2 0 0,-1 0 299,3 0 0,0-1 0,-1 1 0,-1-1 0,-1 0 0,0 0 0,5-1 0,-3-1 0,-7 2 0,-3-1 0,4 0 0,-13 2 0,-3 1 0,-4 0 898,0-2-898,-4-3 0,-9-7 0,1 3 0,-3-1 0,-4-2 0,-2-1 0,-2-1 0,0 0 0,0 0 0,2 2 0,3 2 0,1 1 0,2 1 0,3 1 0,-5-3 0,7 4 0,7 3 0,1 1 0,2 2 0,0-1 0,3-1 0,8-4 0,15-6 0,-8 6 0,1-1 0,5-1 0,0 0 0,1-1 0,0 0 0,-3 1 0,0 0 0,-3 1 0,-2 0 0,8-5 0,-10 5 0,-7 3 0,-5 2 0,-3 3 0,-10-1 0,-16-3 0,5 2 0,-1-1 0,-6-1 0,0-1 0,-1 0 0,1 0 0,2 1 0,2-1 0,4 1 0,2 0 0,-8-3 0,9 2 0,6 3 0,3-1 0,3 3 0,1-1 0,3 1 0,1-3 0,1-3 0,3-6 0,6-7 0,-4 7 0,2 0 0,1-3 0,0 0 0,1 0 0,0-1 0,0 1 0,0 0 0,0 2 0,0 0 0,-1 2 0,-1 0 0,7-7 0,-3 5 0,-5 6 0,-3 3 0,-5 4 0,-3 3 0,-6 2 0,-12 4 0,6-3 0,-1 0 0,0 1 0,-1-1 0,2 1 0,0-1 0,-4 0 0,6-2 0,6-1 0,5-3 0,1-3 0,2 1 0,-1-3 0,-1 4 0,-4 0 0,-4 1 0,-4 1 0,-3 0 0,-3 1 0,4 0 0,3 0 0,4-1 0,4 0 0,-2 0 0,0 1 0,0 1 0,-3 2 0,0-1 0,-1 0 0,1-2 0,4-1 0,2-2 0,2-6 0,2 2 0,2-17 0,0 12 0,2-6 0,3-4 0,-1 3 0,4-7 0,-3 6 0,2-2 0,-1 2 0,0 4 0,-1 1 0,1-1 0,-1 0 0,5-8 0,-5 11 0,-10 8 0,0 3 0,-21 13 0,9-5 0,-1 1 0,0 1 0,-2 0 0,-4 1 0,-3 0 0,3 0 0,6-3 0,0 0 0,-6 1 0,-2 2 0,3-2 0,3-3 0,2 0 0,-2 2 0,1-2 0,-7 3 0,11-5 0,6-1 0,4-2 0,2-2 0,1-1 0,-1-11 0,0 6 0,0-6 0,-1-3 0,0 1 0,1-2 0,0-4 0,0-1 0,0-2 0,0 2 0,1 4 0,0 2 0,0-9 0,0 9 0,0 10 0,-1 5 0,-1 6 0,-6 6 0,-12 5 0,4-2 0,-2 1 0,-6 1 0,-3 1-235,7-4 0,-2 2 0,1-1 235,2-2 0,1 1 0,0-1 0,-7 3 0,2-1 0,4-2 0,3 0 0,-5 0 0,1 1 0,11-5 0,4-3 0,3-2 0,1-2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30T10:36:00.84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1 202 24575,'13'-11'0,"-2"1"0,4-4 0,3-1 0,-2 0 0,1 0 0,3-4 0,0 1 0,-3 1 0,-1 2 0,-5 3 0,-1 1 0,3-3 0,-8 8 0,-3 7 0,-2 0 0,0 4 0,0-1 0,1 6 0,4 6 0,4 7 0,-1-9 0,0-1 0,2 1 0,0 0 0,0-1 0,0-1 0,10 8 0,0-4 0,1-3 0,1-3 0,-1 0 0,-2-3 0,-4 1 0,-5-5 0,-4 2 0,-2-7 0,-2-3 0,4-8 0,3-2 0,-1-1 0,2-2 0,-1 6 0,0 0 0,6-10 0,1-1 0,-3 7 0,0 0 0,1 0 0,-1-1 0,-3 6 0,0 0 0,2 0 0,-4 6 0,2 9 0,0 4 0,14 9 0,-11-8 0,1 1 0,1 2 0,2-1 0,1 2 0,0-1 0,3 2 0,-1-1 0,-2-4 0,-1 1 0,1 0 0,-1-2 0,4 0 0,-9-4 0,0-1 0,-5-2 0,-2 0 0,0-1 0,-1 0 0,5-1 0,7-6 0,7-5 0,-8 3 0,0-1 0,2-2 0,-1-1 0,1 1 0,-1-1 0,0-1 0,-1 0 0,5-4 0,-4 3 0,-10 9 0,-3 6 0,-2 1 0,0 2 0,3 6 0,3-2 0,9 10 0,-5-6 0,2 0 0,7 5 0,2 1 0,0 1 0,0-1 0,-6-5 0,0 0 0,0-1 0,4 4 0,-2-2 0,-5-4 0,0 0 0,11 7 0,-11-8 0,1 0 0,-5-4 0,-3-2 0,-1-2 0,-2-1 0,3-2 0,3-4 0,6-4 0,-1-1 0,3-3 0,2-1 0,-5 3 0,1 1 0,2-5 0,1 1 0,0 1 0,-2 1 0,4-5 0,0 1 0,-6 8 0,-7 6 0,-3 3 0,-1 3 0,2 4 0,3 3 0,9 7 0,-5-4 0,3 1 0,4 2 0,0 0 0,-1-1 0,0 1 0,7 2 0,0-1 0,-7-5 0,0 0 0,1 2 0,0-2 0,-5-3 0,-2-1 0,3 2 0,-7-6 0,-5-3 0,-1-7 0,-2 3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30T10:36:00.85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0 256 24575,'0'2'0,"0"-1"0,0 0 0,4-3 0,20-14 0,-7 4 0,1-1 0,2 0 0,0-1 0,-2 1 0,0 0 0,-2 0 0,0 1 0,-1 2 0,2-1 0,-2 0 0,1 0 0,-10 7 0,0 0 0,6-4 0,8-5 0,3-1 0,0 2 0,-6 3 0,-5 4 0,-7 3 0,-1 3 0,-4 1 0,0 3 0,2-2 0,3 8 0,5 4 0,6 5 0,-6-8 0,0 0 0,10 9 0,-4-5 0,-2-3 0,-8-8 0,1-1 0,-5-4 0,1 0 0,-1 0 0,1 1 0,-2-1 0,1 1 0,0-1 0,4-5 0,11-8 0,-3 2 0,3-2 0,3-2 0,1-1 0,-3 4 0,1-1 0,-1 1 0,3-1 0,-1 1 0,-2 1 0,-2 1 0,1 3 0,-12 4 0,-1 3 0,-4 4 0,2 0 0,1 6 0,2 2 0,2 1 0,1 2 0,-1-2 0,2 0 0,2 6 0,1 0 0,-2-6 0,-1-1 0,3 4 0,0-1 0,6 6 0,-8-10 0,1 0 0,5 3 0,-3-4 0,-3-4 0,-2-2 0,-3-1 0,0-2 0,-1-1 0,7-2 0,11-9 0,3-3 0,-5 3 0,0-1 0,0 1 0,1-2 0,-1 0 0,3-3 0,-2 0 0,-6 5 0,-1 1 0,0-1 0,0 0 0,2-1 0,-8 7 0,-4 5 0,-2 2 0,4 13 0,1-3 0,2 3 0,2 2 0,0-3 0,1 0 0,3 5 0,1-1 0,-1-1 0,-1-1 0,-2-3 0,-1-1 0,7 7 0,-9-11 0,-4-4 0,-1-3 0,2 0 0,3-7 0,16-6 0,-6 2 0,1-2 0,-3 3 0,1 0 0,0-1 0,6-2 0,0 0 0,-4 2 0,0 0 0,-1 0 0,3-1 0,-1 1 0,2-2 0,0 1 0,-7 2 0,-2 2 0,4-2 0,-9 4 0,-5 5 0,-2 2 0,-2 11 0,0 1 0,0 8 0,0 5 0,1-2 0,-1-10 0,1-1 0,0 8 0,1-6 0,-1-10 0,1-2 0,-1-4 0,2 0 0,2-1 0,3-3 0,4-4 0,2-1 0,-1 0 0,1 0 0,7-6 0,1 0 0,-7 4 0,1 1 0,3-3 0,0 0 0,-5 2 0,-1 1 0,2-1 0,0 1 0,5-6 0,-6 5 0,-8 6 0,-1 2 0,-5 2 0,2 0 0,-2 2 0,1 0 0,0 4 0,-1 0 0,0 5 0,-1 1 0,-1 3 0,-2 2 0,0-2 0,0-3 0,0-3 0,0-2 0,-1 1 0,0-1 0,-2 1 0,2-1 0,1-2 0,-1 1 0,2 1 0,0-2 0,0 0 0,2-4 0,1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76353-5B25-F247-81A6-6C53812EA60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F6A4E-C642-8444-B20F-6C176A9D5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61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Hi! My name is Amita, and I’m going to present our work titled The Hard Positive Truth about Vision-Language Compositionality.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F6A4E-C642-8444-B20F-6C176A9D5E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6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IS Compositionality? You can define it as The meaning of the whole being a function of the meaning of its parts. We operationalize this as recognizing the effect of word swaps and replacements on sentence meaning. VISION-LANGUAGE compositionality, is this same thing IN the context of an image. It’s also referred to as Fine-grained vision-language understanding.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F6A4E-C642-8444-B20F-6C176A9D5E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47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these works all consider only hard NEGATIVES, which means a word order swap or replacement NECESSARILY makes the caption a bad fit for the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F6A4E-C642-8444-B20F-6C176A9D5E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17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F6A4E-C642-8444-B20F-6C176A9D5E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5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43E7-B128-8F4B-17FC-C8C74ABCB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1D00D7-74CC-246E-1CFF-FF9EB69EC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9F18-AD89-26AF-D448-55A8D4B56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A4DDC-3670-EF45-903C-CD830E6A75E8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AB414-7F28-7E44-6831-A011A99E0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A54F-2A17-72F8-C313-3F35BFCF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9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2D952-E8D4-77E1-7032-8D8E9A65B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2FBE6A-235B-1241-5821-1523E7895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E4CDF-64B9-88CF-243F-1CBCB51F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06ED-4407-C042-9193-3B0E685493C2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BE2A8-3845-85C4-E836-229C032C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79503-663B-0D03-637F-F8F86F5D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683D13-4495-7F87-6C4D-46F13DB95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51F8B-BFF7-DAF0-4C5A-2E1FBAF3C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B8AB1-C5B6-8B3A-07E5-5C187053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E074-1C3A-4D4B-AC94-2F23E047E116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C57AC-3F93-1F8E-F42C-708A893FC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CF0ED-AB16-545E-6721-1274CA19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7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509F-EA92-5EFB-B82C-5AF5881A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F2E1A-E582-1B66-0969-80539EAF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30000"/>
              </a:lnSpc>
              <a:defRPr/>
            </a:lvl1pPr>
            <a:lvl2pPr>
              <a:lnSpc>
                <a:spcPct val="130000"/>
              </a:lnSpc>
              <a:defRPr/>
            </a:lvl2pPr>
            <a:lvl3pPr>
              <a:lnSpc>
                <a:spcPct val="130000"/>
              </a:lnSpc>
              <a:defRPr/>
            </a:lvl3pPr>
            <a:lvl4pPr>
              <a:lnSpc>
                <a:spcPct val="130000"/>
              </a:lnSpc>
              <a:defRPr/>
            </a:lvl4pPr>
            <a:lvl5pPr>
              <a:lnSpc>
                <a:spcPct val="13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AED11-3182-2CDD-90DD-A798E5603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DC886-1C3D-7A4F-AD7C-B78B1FD1D386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A6574-030C-2532-1752-A99CF6B4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4F35E-479E-BD4A-394F-500817CB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9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2D870-7074-DC4A-92E0-F1B1F1CCE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53FAE-7189-D229-D386-77437EA4D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5BA8B-EC94-F318-CB69-5FE0F07FA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E0F2-7DDD-8743-9400-BCEF96B228A4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27390-782F-7375-F83E-0241048BD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70BA9-FC65-8E93-50A7-5AC261B7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74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4E112-C4D0-10F8-4E94-DAD9B9506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8F916-6ACE-783C-9AE5-C3578AB89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232ADD-D11C-C052-6F57-3DED48019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9BBF0-9284-4A28-DB5B-39C20709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9D2D-9A29-E845-9B81-CC7FEBDB1BAE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43435-4135-80BE-85EB-7CFA3423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F026F-3777-8BD2-5BBB-FBCD255F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2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0590-816B-2470-6404-9A7D128E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249AA-4EE7-11B6-D4B4-FEC0A348C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2B7D6-5ECD-E34B-5E15-242F9E2DE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2D3BB-2071-EA24-5B04-7DC22A7AB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58F4A4-E9F9-A013-C34F-AD94AE0C7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814D8-C426-BEC9-C0B6-61CDC313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ED71-F297-F244-B95F-806851903C62}" type="datetime1">
              <a:rPr lang="en-US" smtClean="0"/>
              <a:t>9/30/24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52C78E-409B-ABAD-4FF2-3ECA68EF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27A67E-A2AD-56CC-003B-9BA02416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8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2135D-3118-B973-F803-42F3FFC3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53C1A-A212-5AC5-5AB7-472EE9D7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B11E-68EC-B247-A309-21A2AEC90103}" type="datetime1">
              <a:rPr lang="en-US" smtClean="0"/>
              <a:t>9/30/24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10C23-0DAD-226B-70E3-64EFE121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08D63-1597-D11D-BB06-745D8667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5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4DECB-AC77-F7C2-9335-291662C0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905B-E7DA-5045-AE2B-B7F36805416A}" type="datetime1">
              <a:rPr lang="en-US" smtClean="0"/>
              <a:t>9/30/24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F77C2-11EE-E556-0C47-97BA2517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218C2-1E5D-13D9-8B5B-C1358521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6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AF5A-A3E6-5CD4-CAA4-1E3F6674F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FB071-95D0-8D9A-5C35-628873547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BC20F-8578-410C-781A-57D5488F7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66D95-0FE0-F21A-FBA2-568E3EAD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690F-BA64-3842-9D1A-58BCE3E02038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D62E8-45D0-ADF6-003A-830590DB4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31F7D-1372-EEDB-F78A-AE9C0BFAA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3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F0E6B-87D7-D82A-BE88-D94C2796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18761-ED2F-E071-87B0-278CBA400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6F581-42B0-F3E2-11FB-A7B0F0F9E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E87D3-87B8-B0D6-CD4E-F00D2AD0D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1684C-859A-CE41-9685-42A8A6A57510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C28E4-6599-D591-79AD-58944DD6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E1752-FCF4-37AD-2C36-D29CBA8D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5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426AA-ABB2-13CF-7E44-47AA5CB29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12FDE-9B98-88DB-8E8B-B19FE687A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178D9-7C45-EC2C-C786-B8BA1051F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6A985799-0E8C-5746-8D9D-E44D0BD1D692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5C902-18F3-F993-151A-A9F4F1327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27424-A3AE-F3B3-B918-E3431A0B3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37B237BA-B3CF-2F49-B4FA-7DAC02549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3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customXml" Target="../ink/ink4.xml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E7ECE-EE1A-EEDC-A890-65AFC4B10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52013"/>
            <a:ext cx="9144000" cy="167052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The Hard Positive Truth about</a:t>
            </a:r>
            <a:br>
              <a:rPr lang="en-US" sz="3600" dirty="0"/>
            </a:br>
            <a:r>
              <a:rPr lang="en-US" sz="3600" dirty="0"/>
              <a:t>Vision-Language Compositionality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9437FB-6599-49C7-1DE0-E3B0904C1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023" y="4432308"/>
            <a:ext cx="10543953" cy="548033"/>
          </a:xfrm>
        </p:spPr>
        <p:txBody>
          <a:bodyPr>
            <a:normAutofit/>
          </a:bodyPr>
          <a:lstStyle/>
          <a:p>
            <a:r>
              <a:rPr lang="en-US" sz="1800" dirty="0"/>
              <a:t>Amita Kamath            Cheng-Yu Hsieh             Kai-Wei Chang             Ranjay Krishna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3F8FC9D-FEAE-31AC-5FDB-4DE46D1D2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03" y="2983731"/>
            <a:ext cx="1204613" cy="120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-title-here">
            <a:extLst>
              <a:ext uri="{FF2B5EF4-FFF2-40B4-BE49-F238E27FC236}">
                <a16:creationId xmlns:a16="http://schemas.microsoft.com/office/drawing/2014/main" id="{0DA571A7-EAE9-E1FA-6A0F-EDF9431E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19" y="2981924"/>
            <a:ext cx="994561" cy="120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">
            <a:extLst>
              <a:ext uri="{FF2B5EF4-FFF2-40B4-BE49-F238E27FC236}">
                <a16:creationId xmlns:a16="http://schemas.microsoft.com/office/drawing/2014/main" id="{6B5DC6F6-6D5E-4137-F796-350B910FF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915" y="2981922"/>
            <a:ext cx="1098032" cy="12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">
            <a:extLst>
              <a:ext uri="{FF2B5EF4-FFF2-40B4-BE49-F238E27FC236}">
                <a16:creationId xmlns:a16="http://schemas.microsoft.com/office/drawing/2014/main" id="{9CFD7ED0-D060-5464-2C74-41C1165E5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032" y="2981923"/>
            <a:ext cx="1206421" cy="12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rand Guidelines | Identity | Logos and Marks">
            <a:extLst>
              <a:ext uri="{FF2B5EF4-FFF2-40B4-BE49-F238E27FC236}">
                <a16:creationId xmlns:a16="http://schemas.microsoft.com/office/drawing/2014/main" id="{68BE1F00-94AC-7B7C-5468-2396AD10B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7519" r="19970" b="28673"/>
          <a:stretch/>
        </p:blipFill>
        <p:spPr bwMode="auto">
          <a:xfrm>
            <a:off x="5410211" y="5224306"/>
            <a:ext cx="1371577" cy="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F004445C-98A8-7B3B-BDA4-EBE8C73D0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30" y="5274531"/>
            <a:ext cx="902956" cy="60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llen Institute for AI Jobs - Tech Jobs for Good">
            <a:extLst>
              <a:ext uri="{FF2B5EF4-FFF2-40B4-BE49-F238E27FC236}">
                <a16:creationId xmlns:a16="http://schemas.microsoft.com/office/drawing/2014/main" id="{9E69723C-D941-C1C8-3FE7-E89039442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5" b="30134"/>
          <a:stretch/>
        </p:blipFill>
        <p:spPr bwMode="auto">
          <a:xfrm>
            <a:off x="7513590" y="5224305"/>
            <a:ext cx="1693912" cy="68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uropean Conference on Computer Vision (ECCV), 2024 | ServiceNow Research">
            <a:extLst>
              <a:ext uri="{FF2B5EF4-FFF2-40B4-BE49-F238E27FC236}">
                <a16:creationId xmlns:a16="http://schemas.microsoft.com/office/drawing/2014/main" id="{9AD7AD31-B239-B020-BA9A-E5B0712B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" y="42040"/>
            <a:ext cx="1693912" cy="9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54A70-8AEA-DA8C-D1A2-3277C70FE277}"/>
              </a:ext>
            </a:extLst>
          </p:cNvPr>
          <p:cNvSpPr txBox="1"/>
          <p:nvPr/>
        </p:nvSpPr>
        <p:spPr>
          <a:xfrm>
            <a:off x="4637314" y="6136654"/>
            <a:ext cx="2577436" cy="597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Workshop on Visual Concepts</a:t>
            </a:r>
          </a:p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September 30,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1440D-A6F1-1407-3E43-0021E718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78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255975-F653-7D86-4203-C22B001FA1E0}"/>
              </a:ext>
            </a:extLst>
          </p:cNvPr>
          <p:cNvSpPr/>
          <p:nvPr/>
        </p:nvSpPr>
        <p:spPr>
          <a:xfrm>
            <a:off x="4413236" y="2069708"/>
            <a:ext cx="6636935" cy="1833889"/>
          </a:xfrm>
          <a:prstGeom prst="roundRect">
            <a:avLst>
              <a:gd name="adj" fmla="val 6502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B5859F-F50B-19D8-3287-EBA519D5A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8906"/>
              </p:ext>
            </p:extLst>
          </p:nvPr>
        </p:nvGraphicFramePr>
        <p:xfrm>
          <a:off x="5933049" y="2161642"/>
          <a:ext cx="5041651" cy="1731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893">
                  <a:extLst>
                    <a:ext uri="{9D8B030D-6E8A-4147-A177-3AD203B41FA5}">
                      <a16:colId xmlns:a16="http://schemas.microsoft.com/office/drawing/2014/main" val="3755846539"/>
                    </a:ext>
                  </a:extLst>
                </a:gridCol>
                <a:gridCol w="1406205">
                  <a:extLst>
                    <a:ext uri="{9D8B030D-6E8A-4147-A177-3AD203B41FA5}">
                      <a16:colId xmlns:a16="http://schemas.microsoft.com/office/drawing/2014/main" val="1872451578"/>
                    </a:ext>
                  </a:extLst>
                </a:gridCol>
                <a:gridCol w="1683553">
                  <a:extLst>
                    <a:ext uri="{9D8B030D-6E8A-4147-A177-3AD203B41FA5}">
                      <a16:colId xmlns:a16="http://schemas.microsoft.com/office/drawing/2014/main" val="2895914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        Captions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CLIP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Hard Negative Finetuned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6954450"/>
                  </a:ext>
                </a:extLst>
              </a:tr>
              <a:tr h="57607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venir Book" panose="02000503020000020003" pitchFamily="2" charset="0"/>
                        </a:rPr>
                        <a:t>0.236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</a:rPr>
                        <a:t>0.152</a:t>
                      </a:r>
                      <a:endParaRPr lang="en-US" sz="4400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7725127"/>
                  </a:ext>
                </a:extLst>
              </a:tr>
              <a:tr h="57607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venir Book" panose="02000503020000020003" pitchFamily="2" charset="0"/>
                        </a:rPr>
                        <a:t>0.240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</a:rPr>
                        <a:t>0.143</a:t>
                      </a:r>
                      <a:endParaRPr lang="en-US" sz="4400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371604"/>
                  </a:ext>
                </a:extLst>
              </a:tr>
            </a:tbl>
          </a:graphicData>
        </a:graphic>
      </p:graphicFrame>
      <p:pic>
        <p:nvPicPr>
          <p:cNvPr id="7" name="Picture 4">
            <a:extLst>
              <a:ext uri="{FF2B5EF4-FFF2-40B4-BE49-F238E27FC236}">
                <a16:creationId xmlns:a16="http://schemas.microsoft.com/office/drawing/2014/main" id="{F3768554-9FCE-6B87-D27A-A8CBC151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6" y="2068052"/>
            <a:ext cx="3755917" cy="2493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59BD26-EF42-628F-C9C8-8CFEF3D7CCAE}"/>
              </a:ext>
            </a:extLst>
          </p:cNvPr>
          <p:cNvSpPr txBox="1"/>
          <p:nvPr/>
        </p:nvSpPr>
        <p:spPr>
          <a:xfrm>
            <a:off x="6743291" y="1654409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Existing work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9A57B8E-6A77-30E4-3026-D632A8A18A80}"/>
              </a:ext>
            </a:extLst>
          </p:cNvPr>
          <p:cNvSpPr/>
          <p:nvPr/>
        </p:nvSpPr>
        <p:spPr>
          <a:xfrm>
            <a:off x="6453306" y="2834453"/>
            <a:ext cx="1539766" cy="3729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brown grass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71D0A5D-51A2-DAB5-6F35-AD6697C66F35}"/>
              </a:ext>
            </a:extLst>
          </p:cNvPr>
          <p:cNvSpPr/>
          <p:nvPr/>
        </p:nvSpPr>
        <p:spPr>
          <a:xfrm>
            <a:off x="6453305" y="3415223"/>
            <a:ext cx="1539766" cy="372906"/>
          </a:xfrm>
          <a:prstGeom prst="roundRect">
            <a:avLst/>
          </a:prstGeom>
          <a:solidFill>
            <a:srgbClr val="F5CCCD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blue grass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13A445-BF9D-9931-0B5B-FC489E4F9659}"/>
              </a:ext>
            </a:extLst>
          </p:cNvPr>
          <p:cNvSpPr txBox="1"/>
          <p:nvPr/>
        </p:nvSpPr>
        <p:spPr>
          <a:xfrm>
            <a:off x="4453428" y="2851629"/>
            <a:ext cx="1968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Original Caption 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8E338E-AC1D-E2A7-495D-801DDFCA250E}"/>
              </a:ext>
            </a:extLst>
          </p:cNvPr>
          <p:cNvSpPr txBox="1"/>
          <p:nvPr/>
        </p:nvSpPr>
        <p:spPr>
          <a:xfrm>
            <a:off x="4568148" y="3432399"/>
            <a:ext cx="1968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Hard Negative   c</a:t>
            </a:r>
            <a:r>
              <a:rPr lang="en-US" sz="1600" baseline="-25000" dirty="0">
                <a:latin typeface="Avenir Book" panose="02000503020000020003" pitchFamily="2" charset="0"/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EB1C4A-A1AD-3900-344B-DDAF902BB457}"/>
              </a:ext>
            </a:extLst>
          </p:cNvPr>
          <p:cNvSpPr txBox="1"/>
          <p:nvPr/>
        </p:nvSpPr>
        <p:spPr>
          <a:xfrm>
            <a:off x="954367" y="4691258"/>
            <a:ext cx="1968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Image  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EDF61-5628-1752-6880-AB4FCCED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D29505-C180-5BEA-1F66-30A20DD37AAB}"/>
              </a:ext>
            </a:extLst>
          </p:cNvPr>
          <p:cNvSpPr/>
          <p:nvPr/>
        </p:nvSpPr>
        <p:spPr>
          <a:xfrm>
            <a:off x="4413236" y="2069708"/>
            <a:ext cx="7586505" cy="2493929"/>
          </a:xfrm>
          <a:prstGeom prst="roundRect">
            <a:avLst>
              <a:gd name="adj" fmla="val 65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255975-F653-7D86-4203-C22B001FA1E0}"/>
              </a:ext>
            </a:extLst>
          </p:cNvPr>
          <p:cNvSpPr/>
          <p:nvPr/>
        </p:nvSpPr>
        <p:spPr>
          <a:xfrm>
            <a:off x="4413236" y="2069708"/>
            <a:ext cx="6636935" cy="1833889"/>
          </a:xfrm>
          <a:prstGeom prst="roundRect">
            <a:avLst>
              <a:gd name="adj" fmla="val 6502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B5859F-F50B-19D8-3287-EBA519D5A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744261"/>
              </p:ext>
            </p:extLst>
          </p:nvPr>
        </p:nvGraphicFramePr>
        <p:xfrm>
          <a:off x="5933049" y="2161642"/>
          <a:ext cx="6066692" cy="230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893">
                  <a:extLst>
                    <a:ext uri="{9D8B030D-6E8A-4147-A177-3AD203B41FA5}">
                      <a16:colId xmlns:a16="http://schemas.microsoft.com/office/drawing/2014/main" val="3755846539"/>
                    </a:ext>
                  </a:extLst>
                </a:gridCol>
                <a:gridCol w="1406205">
                  <a:extLst>
                    <a:ext uri="{9D8B030D-6E8A-4147-A177-3AD203B41FA5}">
                      <a16:colId xmlns:a16="http://schemas.microsoft.com/office/drawing/2014/main" val="1872451578"/>
                    </a:ext>
                  </a:extLst>
                </a:gridCol>
                <a:gridCol w="1683553">
                  <a:extLst>
                    <a:ext uri="{9D8B030D-6E8A-4147-A177-3AD203B41FA5}">
                      <a16:colId xmlns:a16="http://schemas.microsoft.com/office/drawing/2014/main" val="2895914587"/>
                    </a:ext>
                  </a:extLst>
                </a:gridCol>
                <a:gridCol w="1025041">
                  <a:extLst>
                    <a:ext uri="{9D8B030D-6E8A-4147-A177-3AD203B41FA5}">
                      <a16:colId xmlns:a16="http://schemas.microsoft.com/office/drawing/2014/main" val="424317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        Captions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CLIP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Hard Negative Finetuned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Ours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6954450"/>
                  </a:ext>
                </a:extLst>
              </a:tr>
              <a:tr h="57607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venir Book" panose="02000503020000020003" pitchFamily="2" charset="0"/>
                        </a:rPr>
                        <a:t>0.236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</a:rPr>
                        <a:t>0.152</a:t>
                      </a:r>
                      <a:endParaRPr lang="en-US" sz="4400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</a:rPr>
                        <a:t>0.240</a:t>
                      </a:r>
                      <a:endParaRPr lang="en-US" sz="4400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7725127"/>
                  </a:ext>
                </a:extLst>
              </a:tr>
              <a:tr h="57607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venir Book" panose="02000503020000020003" pitchFamily="2" charset="0"/>
                        </a:rPr>
                        <a:t>0.240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</a:rPr>
                        <a:t>0.143</a:t>
                      </a:r>
                      <a:endParaRPr lang="en-US" sz="4400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</a:rPr>
                        <a:t>0.231</a:t>
                      </a:r>
                      <a:endParaRPr lang="en-US" sz="4400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371604"/>
                  </a:ext>
                </a:extLst>
              </a:tr>
              <a:tr h="57607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0.249</a:t>
                      </a:r>
                      <a:endParaRPr lang="en-US" sz="44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venir Book" panose="02000503020000020003" pitchFamily="2" charset="0"/>
                        </a:rPr>
                        <a:t>0.134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</a:rPr>
                        <a:t>0.241</a:t>
                      </a:r>
                      <a:endParaRPr lang="en-US" sz="4400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402892"/>
                  </a:ext>
                </a:extLst>
              </a:tr>
            </a:tbl>
          </a:graphicData>
        </a:graphic>
      </p:graphicFrame>
      <p:pic>
        <p:nvPicPr>
          <p:cNvPr id="7" name="Picture 4">
            <a:extLst>
              <a:ext uri="{FF2B5EF4-FFF2-40B4-BE49-F238E27FC236}">
                <a16:creationId xmlns:a16="http://schemas.microsoft.com/office/drawing/2014/main" id="{F3768554-9FCE-6B87-D27A-A8CBC151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6" y="2068052"/>
            <a:ext cx="3755917" cy="2493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59BD26-EF42-628F-C9C8-8CFEF3D7CCAE}"/>
              </a:ext>
            </a:extLst>
          </p:cNvPr>
          <p:cNvSpPr txBox="1"/>
          <p:nvPr/>
        </p:nvSpPr>
        <p:spPr>
          <a:xfrm>
            <a:off x="6743291" y="1654409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Existing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2964AF-CEA3-51C2-4D2A-28D0AB45A3D2}"/>
              </a:ext>
            </a:extLst>
          </p:cNvPr>
          <p:cNvSpPr txBox="1"/>
          <p:nvPr/>
        </p:nvSpPr>
        <p:spPr>
          <a:xfrm>
            <a:off x="10312569" y="4674031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Our work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9A57B8E-6A77-30E4-3026-D632A8A18A80}"/>
              </a:ext>
            </a:extLst>
          </p:cNvPr>
          <p:cNvSpPr/>
          <p:nvPr/>
        </p:nvSpPr>
        <p:spPr>
          <a:xfrm>
            <a:off x="6453306" y="2834453"/>
            <a:ext cx="1539766" cy="3729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brown grass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71D0A5D-51A2-DAB5-6F35-AD6697C66F35}"/>
              </a:ext>
            </a:extLst>
          </p:cNvPr>
          <p:cNvSpPr/>
          <p:nvPr/>
        </p:nvSpPr>
        <p:spPr>
          <a:xfrm>
            <a:off x="6453305" y="3415223"/>
            <a:ext cx="1539766" cy="372906"/>
          </a:xfrm>
          <a:prstGeom prst="roundRect">
            <a:avLst/>
          </a:prstGeom>
          <a:solidFill>
            <a:srgbClr val="F5CCCD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blue grass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5C9490-4682-F2C0-24A9-9BE48ACC5C31}"/>
              </a:ext>
            </a:extLst>
          </p:cNvPr>
          <p:cNvSpPr/>
          <p:nvPr/>
        </p:nvSpPr>
        <p:spPr>
          <a:xfrm>
            <a:off x="6453304" y="4004785"/>
            <a:ext cx="1539766" cy="3729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chestnut grass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13A445-BF9D-9931-0B5B-FC489E4F9659}"/>
              </a:ext>
            </a:extLst>
          </p:cNvPr>
          <p:cNvSpPr txBox="1"/>
          <p:nvPr/>
        </p:nvSpPr>
        <p:spPr>
          <a:xfrm>
            <a:off x="4453428" y="2851629"/>
            <a:ext cx="1968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Original Caption 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8E338E-AC1D-E2A7-495D-801DDFCA250E}"/>
              </a:ext>
            </a:extLst>
          </p:cNvPr>
          <p:cNvSpPr txBox="1"/>
          <p:nvPr/>
        </p:nvSpPr>
        <p:spPr>
          <a:xfrm>
            <a:off x="4568148" y="3432399"/>
            <a:ext cx="1968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Hard Negative   c</a:t>
            </a:r>
            <a:r>
              <a:rPr lang="en-US" sz="1600" baseline="-25000" dirty="0">
                <a:latin typeface="Avenir Book" panose="02000503020000020003" pitchFamily="2" charset="0"/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20B57-7E5C-0D15-D1B2-E79C04D40FB9}"/>
              </a:ext>
            </a:extLst>
          </p:cNvPr>
          <p:cNvSpPr txBox="1"/>
          <p:nvPr/>
        </p:nvSpPr>
        <p:spPr>
          <a:xfrm>
            <a:off x="4695472" y="4034147"/>
            <a:ext cx="1840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Hard </a:t>
            </a:r>
            <a:r>
              <a:rPr lang="en-US" sz="1600" u="sng" dirty="0">
                <a:latin typeface="Avenir Book" panose="02000503020000020003" pitchFamily="2" charset="0"/>
              </a:rPr>
              <a:t>Positive</a:t>
            </a:r>
            <a:r>
              <a:rPr lang="en-US" sz="1600" dirty="0">
                <a:latin typeface="Avenir Book" panose="02000503020000020003" pitchFamily="2" charset="0"/>
              </a:rPr>
              <a:t>   c</a:t>
            </a:r>
            <a:r>
              <a:rPr lang="en-US" sz="1600" baseline="-25000" dirty="0">
                <a:latin typeface="Avenir Book" panose="02000503020000020003" pitchFamily="2" charset="0"/>
              </a:rPr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EB1C4A-A1AD-3900-344B-DDAF902BB457}"/>
              </a:ext>
            </a:extLst>
          </p:cNvPr>
          <p:cNvSpPr txBox="1"/>
          <p:nvPr/>
        </p:nvSpPr>
        <p:spPr>
          <a:xfrm>
            <a:off x="954367" y="4691258"/>
            <a:ext cx="1968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Image  i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8D471AF-1C56-AB5A-6893-ADC741D64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540023"/>
              </p:ext>
            </p:extLst>
          </p:nvPr>
        </p:nvGraphicFramePr>
        <p:xfrm>
          <a:off x="5933049" y="2161642"/>
          <a:ext cx="5041651" cy="1731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893">
                  <a:extLst>
                    <a:ext uri="{9D8B030D-6E8A-4147-A177-3AD203B41FA5}">
                      <a16:colId xmlns:a16="http://schemas.microsoft.com/office/drawing/2014/main" val="3755846539"/>
                    </a:ext>
                  </a:extLst>
                </a:gridCol>
                <a:gridCol w="1406205">
                  <a:extLst>
                    <a:ext uri="{9D8B030D-6E8A-4147-A177-3AD203B41FA5}">
                      <a16:colId xmlns:a16="http://schemas.microsoft.com/office/drawing/2014/main" val="1872451578"/>
                    </a:ext>
                  </a:extLst>
                </a:gridCol>
                <a:gridCol w="1683553">
                  <a:extLst>
                    <a:ext uri="{9D8B030D-6E8A-4147-A177-3AD203B41FA5}">
                      <a16:colId xmlns:a16="http://schemas.microsoft.com/office/drawing/2014/main" val="2895914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        Captions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CLIP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Hard Negative Finetuned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6954450"/>
                  </a:ext>
                </a:extLst>
              </a:tr>
              <a:tr h="57607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venir Book" panose="02000503020000020003" pitchFamily="2" charset="0"/>
                        </a:rPr>
                        <a:t>0.236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</a:rPr>
                        <a:t>0.152</a:t>
                      </a:r>
                      <a:endParaRPr lang="en-US" sz="4400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7725127"/>
                  </a:ext>
                </a:extLst>
              </a:tr>
              <a:tr h="57607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venir Book" panose="02000503020000020003" pitchFamily="2" charset="0"/>
                        </a:rPr>
                        <a:t>0.240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</a:rPr>
                        <a:t>0.143</a:t>
                      </a:r>
                      <a:endParaRPr lang="en-US" sz="4400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63500" marR="63500" marT="63500" marB="6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37160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391D9B-3413-B1A8-0359-88DE538B8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D14A2-9F9E-0016-C768-7DE9C136F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Positive Benchmark!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B5CB6-316A-86EB-367F-74214BA67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75"/>
          <a:stretch/>
        </p:blipFill>
        <p:spPr>
          <a:xfrm>
            <a:off x="6840208" y="1690688"/>
            <a:ext cx="3141991" cy="3835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9AEAD3-B0E4-58A0-25CF-EF5CB4081340}"/>
              </a:ext>
            </a:extLst>
          </p:cNvPr>
          <p:cNvSpPr txBox="1"/>
          <p:nvPr/>
        </p:nvSpPr>
        <p:spPr>
          <a:xfrm>
            <a:off x="3758184" y="5907024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hand-crafted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09950A-93C9-E2FA-0EC2-9D32042277CC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8360229" y="4776231"/>
            <a:ext cx="436732" cy="1130793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DC7F909-7177-9835-A34C-713F1BF88635}"/>
              </a:ext>
            </a:extLst>
          </p:cNvPr>
          <p:cNvSpPr txBox="1"/>
          <p:nvPr/>
        </p:nvSpPr>
        <p:spPr>
          <a:xfrm>
            <a:off x="7981353" y="5907024"/>
            <a:ext cx="163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programmatic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52B03E-24B4-F718-0A0E-1CF51AEB6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25"/>
          <a:stretch/>
        </p:blipFill>
        <p:spPr>
          <a:xfrm>
            <a:off x="2209800" y="1690688"/>
            <a:ext cx="4630409" cy="383583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08888E-3AF1-EE64-806B-003F6B1CB5E6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4509351" y="4776231"/>
            <a:ext cx="842442" cy="1130793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6B3EF-0B9B-956F-F905-4D87818BE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1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6555-E42B-8DA3-DEF5-AAA54B0C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behavior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3C486A-606C-46F0-98ED-021EDF91B3F2}"/>
              </a:ext>
            </a:extLst>
          </p:cNvPr>
          <p:cNvCxnSpPr>
            <a:cxnSpLocks/>
          </p:cNvCxnSpPr>
          <p:nvPr/>
        </p:nvCxnSpPr>
        <p:spPr>
          <a:xfrm flipV="1">
            <a:off x="1153889" y="1983667"/>
            <a:ext cx="0" cy="29718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E734AF-BCD3-22C3-AEEA-7407C6B8CB09}"/>
              </a:ext>
            </a:extLst>
          </p:cNvPr>
          <p:cNvCxnSpPr>
            <a:cxnSpLocks/>
          </p:cNvCxnSpPr>
          <p:nvPr/>
        </p:nvCxnSpPr>
        <p:spPr>
          <a:xfrm>
            <a:off x="1153889" y="4955467"/>
            <a:ext cx="10635343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D21DE1-E105-6240-BC14-734433E20880}"/>
              </a:ext>
            </a:extLst>
          </p:cNvPr>
          <p:cNvSpPr txBox="1"/>
          <p:nvPr/>
        </p:nvSpPr>
        <p:spPr>
          <a:xfrm>
            <a:off x="293918" y="3399201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s(·|i)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B5091D-2EB1-CA15-102A-A6E2BCD3D1D0}"/>
              </a:ext>
            </a:extLst>
          </p:cNvPr>
          <p:cNvSpPr txBox="1"/>
          <p:nvPr/>
        </p:nvSpPr>
        <p:spPr>
          <a:xfrm>
            <a:off x="1988885" y="2101177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Ideal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7F4887-AC07-BFFF-68EE-F0CE683F3DC6}"/>
              </a:ext>
            </a:extLst>
          </p:cNvPr>
          <p:cNvSpPr/>
          <p:nvPr/>
        </p:nvSpPr>
        <p:spPr>
          <a:xfrm>
            <a:off x="1524004" y="3399201"/>
            <a:ext cx="43542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6BF7CA-C6D8-F3CB-C577-1BD9926ED0E0}"/>
              </a:ext>
            </a:extLst>
          </p:cNvPr>
          <p:cNvSpPr txBox="1"/>
          <p:nvPr/>
        </p:nvSpPr>
        <p:spPr>
          <a:xfrm>
            <a:off x="1586574" y="2983702"/>
            <a:ext cx="30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45F9E1-AEE5-B1EE-3FD1-CD986BA73CA4}"/>
              </a:ext>
            </a:extLst>
          </p:cNvPr>
          <p:cNvSpPr/>
          <p:nvPr/>
        </p:nvSpPr>
        <p:spPr>
          <a:xfrm>
            <a:off x="2738903" y="3399201"/>
            <a:ext cx="43542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C84DF-B0AE-C3F1-A31E-F93C3D6C64D2}"/>
              </a:ext>
            </a:extLst>
          </p:cNvPr>
          <p:cNvSpPr txBox="1"/>
          <p:nvPr/>
        </p:nvSpPr>
        <p:spPr>
          <a:xfrm>
            <a:off x="2758606" y="2983702"/>
            <a:ext cx="40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c</a:t>
            </a:r>
            <a:r>
              <a:rPr lang="en-US" sz="2000" baseline="-25000" dirty="0">
                <a:latin typeface="Avenir Book" panose="02000503020000020003" pitchFamily="2" charset="0"/>
              </a:rPr>
              <a:t>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5A1878-927B-B875-B9B7-076863954078}"/>
              </a:ext>
            </a:extLst>
          </p:cNvPr>
          <p:cNvSpPr/>
          <p:nvPr/>
        </p:nvSpPr>
        <p:spPr>
          <a:xfrm>
            <a:off x="2179893" y="3984974"/>
            <a:ext cx="43542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08F4AB-EEAA-FCD7-5315-759CCCC92994}"/>
              </a:ext>
            </a:extLst>
          </p:cNvPr>
          <p:cNvSpPr txBox="1"/>
          <p:nvPr/>
        </p:nvSpPr>
        <p:spPr>
          <a:xfrm>
            <a:off x="2186919" y="3569475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c</a:t>
            </a:r>
            <a:r>
              <a:rPr lang="en-US" baseline="-25000" dirty="0">
                <a:latin typeface="Avenir Book" panose="02000503020000020003" pitchFamily="2" charset="0"/>
              </a:rPr>
              <a:t>N</a:t>
            </a:r>
            <a:endParaRPr lang="en-US" sz="2000" baseline="-25000" dirty="0">
              <a:latin typeface="Avenir Book" panose="02000503020000020003" pitchFamily="2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A0632A-1B42-5238-93EB-09F00B9DF3F8}"/>
              </a:ext>
            </a:extLst>
          </p:cNvPr>
          <p:cNvCxnSpPr>
            <a:cxnSpLocks/>
          </p:cNvCxnSpPr>
          <p:nvPr/>
        </p:nvCxnSpPr>
        <p:spPr>
          <a:xfrm>
            <a:off x="3635833" y="1983667"/>
            <a:ext cx="0" cy="328748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5382C01-5F20-025A-09A2-125B25BD7057}"/>
              </a:ext>
            </a:extLst>
          </p:cNvPr>
          <p:cNvSpPr txBox="1"/>
          <p:nvPr/>
        </p:nvSpPr>
        <p:spPr>
          <a:xfrm>
            <a:off x="4466877" y="2101177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Model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8A4A144-4DDC-AC3C-EC37-B90618ED37A6}"/>
              </a:ext>
            </a:extLst>
          </p:cNvPr>
          <p:cNvCxnSpPr>
            <a:cxnSpLocks/>
          </p:cNvCxnSpPr>
          <p:nvPr/>
        </p:nvCxnSpPr>
        <p:spPr>
          <a:xfrm>
            <a:off x="6172206" y="1983667"/>
            <a:ext cx="0" cy="328748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2F70812-0B84-D546-CD21-E41C37664563}"/>
              </a:ext>
            </a:extLst>
          </p:cNvPr>
          <p:cNvSpPr/>
          <p:nvPr/>
        </p:nvSpPr>
        <p:spPr>
          <a:xfrm>
            <a:off x="3982156" y="3399201"/>
            <a:ext cx="43542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3CBA74-1B12-886C-B445-ABCA46135E57}"/>
              </a:ext>
            </a:extLst>
          </p:cNvPr>
          <p:cNvSpPr txBox="1"/>
          <p:nvPr/>
        </p:nvSpPr>
        <p:spPr>
          <a:xfrm>
            <a:off x="4044726" y="2983702"/>
            <a:ext cx="30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AC3C37-E88F-C6F2-ABB3-FB9453A0CE95}"/>
              </a:ext>
            </a:extLst>
          </p:cNvPr>
          <p:cNvSpPr/>
          <p:nvPr/>
        </p:nvSpPr>
        <p:spPr>
          <a:xfrm>
            <a:off x="4725796" y="3399825"/>
            <a:ext cx="43542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0BF556-FD63-1D30-5B03-1A7772DAF800}"/>
              </a:ext>
            </a:extLst>
          </p:cNvPr>
          <p:cNvSpPr txBox="1"/>
          <p:nvPr/>
        </p:nvSpPr>
        <p:spPr>
          <a:xfrm>
            <a:off x="4708253" y="2984326"/>
            <a:ext cx="441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c</a:t>
            </a:r>
            <a:r>
              <a:rPr lang="en-US" sz="2000" baseline="-25000" dirty="0">
                <a:latin typeface="Avenir Book" panose="02000503020000020003" pitchFamily="2" charset="0"/>
              </a:rPr>
              <a:t>N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A251CB-0375-8BA1-B99A-9B3340224CC9}"/>
              </a:ext>
            </a:extLst>
          </p:cNvPr>
          <p:cNvSpPr/>
          <p:nvPr/>
        </p:nvSpPr>
        <p:spPr>
          <a:xfrm>
            <a:off x="5362218" y="3421579"/>
            <a:ext cx="43542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EFB610-2224-BC12-562D-C40904911570}"/>
              </a:ext>
            </a:extLst>
          </p:cNvPr>
          <p:cNvSpPr txBox="1"/>
          <p:nvPr/>
        </p:nvSpPr>
        <p:spPr>
          <a:xfrm>
            <a:off x="5380010" y="2983702"/>
            <a:ext cx="40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c</a:t>
            </a:r>
            <a:r>
              <a:rPr lang="en-US" sz="2000" baseline="-25000" dirty="0">
                <a:latin typeface="Avenir Book" panose="02000503020000020003" pitchFamily="2" charset="0"/>
              </a:rPr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96B4F8-D89F-71A6-1FF2-097FCF9D31AC}"/>
              </a:ext>
            </a:extLst>
          </p:cNvPr>
          <p:cNvSpPr txBox="1"/>
          <p:nvPr/>
        </p:nvSpPr>
        <p:spPr>
          <a:xfrm>
            <a:off x="6667057" y="2101177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HNFT Model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61EE41-CB3F-6156-DA96-9E7DA53CF722}"/>
              </a:ext>
            </a:extLst>
          </p:cNvPr>
          <p:cNvSpPr/>
          <p:nvPr/>
        </p:nvSpPr>
        <p:spPr>
          <a:xfrm>
            <a:off x="6604487" y="3421579"/>
            <a:ext cx="43542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999358-A1E0-8653-E79A-E3C5BD0268BC}"/>
              </a:ext>
            </a:extLst>
          </p:cNvPr>
          <p:cNvSpPr txBox="1"/>
          <p:nvPr/>
        </p:nvSpPr>
        <p:spPr>
          <a:xfrm>
            <a:off x="6667057" y="3006080"/>
            <a:ext cx="30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2D1F7C-E137-6304-99D2-9669931E4F4D}"/>
              </a:ext>
            </a:extLst>
          </p:cNvPr>
          <p:cNvSpPr/>
          <p:nvPr/>
        </p:nvSpPr>
        <p:spPr>
          <a:xfrm>
            <a:off x="7466216" y="4034258"/>
            <a:ext cx="43542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6A2F6F-FD8B-96B7-4CAC-35D4B8E6D02C}"/>
              </a:ext>
            </a:extLst>
          </p:cNvPr>
          <p:cNvSpPr txBox="1"/>
          <p:nvPr/>
        </p:nvSpPr>
        <p:spPr>
          <a:xfrm>
            <a:off x="7474356" y="3618759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c</a:t>
            </a:r>
            <a:r>
              <a:rPr lang="en-US" sz="2000" baseline="-25000" dirty="0">
                <a:latin typeface="Avenir Book" panose="02000503020000020003" pitchFamily="2" charset="0"/>
              </a:rPr>
              <a:t>N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62667581-DF95-5443-8509-4CFDEFFA0EB5}"/>
              </a:ext>
            </a:extLst>
          </p:cNvPr>
          <p:cNvCxnSpPr>
            <a:cxnSpLocks/>
          </p:cNvCxnSpPr>
          <p:nvPr/>
        </p:nvCxnSpPr>
        <p:spPr>
          <a:xfrm>
            <a:off x="7197200" y="3273499"/>
            <a:ext cx="457461" cy="393854"/>
          </a:xfrm>
          <a:prstGeom prst="curvedConnector3">
            <a:avLst>
              <a:gd name="adj1" fmla="val 97592"/>
            </a:avLst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0A84DE6C-AF50-6900-D809-58714127DA91}"/>
              </a:ext>
            </a:extLst>
          </p:cNvPr>
          <p:cNvCxnSpPr>
            <a:cxnSpLocks/>
          </p:cNvCxnSpPr>
          <p:nvPr/>
        </p:nvCxnSpPr>
        <p:spPr>
          <a:xfrm>
            <a:off x="7690684" y="3263611"/>
            <a:ext cx="449974" cy="246888"/>
          </a:xfrm>
          <a:prstGeom prst="curvedConnector2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C601CB68-4264-572D-AD9A-07F70AEE1668}"/>
              </a:ext>
            </a:extLst>
          </p:cNvPr>
          <p:cNvSpPr/>
          <p:nvPr/>
        </p:nvSpPr>
        <p:spPr>
          <a:xfrm>
            <a:off x="8118243" y="3682742"/>
            <a:ext cx="43542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7AA874-7BFC-CDEF-322E-EE3B3E043F1C}"/>
              </a:ext>
            </a:extLst>
          </p:cNvPr>
          <p:cNvSpPr txBox="1"/>
          <p:nvPr/>
        </p:nvSpPr>
        <p:spPr>
          <a:xfrm>
            <a:off x="8126383" y="3267243"/>
            <a:ext cx="40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c</a:t>
            </a:r>
            <a:r>
              <a:rPr lang="en-US" sz="2000" baseline="-25000" dirty="0">
                <a:latin typeface="Avenir Book" panose="02000503020000020003" pitchFamily="2" charset="0"/>
              </a:rPr>
              <a:t>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F76A0A-F31C-38B5-27D9-A166BCFEFCBA}"/>
              </a:ext>
            </a:extLst>
          </p:cNvPr>
          <p:cNvSpPr txBox="1"/>
          <p:nvPr/>
        </p:nvSpPr>
        <p:spPr>
          <a:xfrm>
            <a:off x="9139215" y="3399201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or even</a:t>
            </a:r>
          </a:p>
        </p:txBody>
      </p: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EAAC052F-BE27-D824-4A71-611EF46771DF}"/>
              </a:ext>
            </a:extLst>
          </p:cNvPr>
          <p:cNvCxnSpPr>
            <a:cxnSpLocks/>
            <a:endCxn id="51" idx="0"/>
          </p:cNvCxnSpPr>
          <p:nvPr/>
        </p:nvCxnSpPr>
        <p:spPr>
          <a:xfrm rot="16200000" flipH="1">
            <a:off x="10014784" y="3318291"/>
            <a:ext cx="771552" cy="670832"/>
          </a:xfrm>
          <a:prstGeom prst="curvedConnector3">
            <a:avLst>
              <a:gd name="adj1" fmla="val -3614"/>
            </a:avLst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5CFDCB2-0E5E-0A51-CC9B-4B14A2A68F7E}"/>
              </a:ext>
            </a:extLst>
          </p:cNvPr>
          <p:cNvSpPr/>
          <p:nvPr/>
        </p:nvSpPr>
        <p:spPr>
          <a:xfrm>
            <a:off x="10525362" y="4454982"/>
            <a:ext cx="43542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D20322F-D3E8-D5FD-8DC4-BF06060A8A78}"/>
              </a:ext>
            </a:extLst>
          </p:cNvPr>
          <p:cNvSpPr txBox="1"/>
          <p:nvPr/>
        </p:nvSpPr>
        <p:spPr>
          <a:xfrm>
            <a:off x="10522616" y="4039483"/>
            <a:ext cx="4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c</a:t>
            </a:r>
            <a:r>
              <a:rPr lang="en-US" sz="2000" baseline="-25000" dirty="0">
                <a:latin typeface="Avenir Book" panose="02000503020000020003" pitchFamily="2" charset="0"/>
              </a:rPr>
              <a:t>P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3F6361C-CCC8-AC5B-2BB6-F5BDD3095259}"/>
              </a:ext>
            </a:extLst>
          </p:cNvPr>
          <p:cNvSpPr/>
          <p:nvPr/>
        </p:nvSpPr>
        <p:spPr>
          <a:xfrm>
            <a:off x="6517400" y="2855477"/>
            <a:ext cx="1513756" cy="152400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6C34658-BA65-D2FC-03EC-493F1EA9A518}"/>
              </a:ext>
            </a:extLst>
          </p:cNvPr>
          <p:cNvSpPr/>
          <p:nvPr/>
        </p:nvSpPr>
        <p:spPr>
          <a:xfrm>
            <a:off x="7197200" y="3640098"/>
            <a:ext cx="3950689" cy="970494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EA1CD7-577C-A659-70CB-4B62F0CCF0D3}"/>
              </a:ext>
            </a:extLst>
          </p:cNvPr>
          <p:cNvSpPr txBox="1"/>
          <p:nvPr/>
        </p:nvSpPr>
        <p:spPr>
          <a:xfrm>
            <a:off x="10546286" y="2486460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observable!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62A5BFD-C6F0-415B-9863-E9FC1BDB0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709" y="5287480"/>
            <a:ext cx="4941670" cy="14391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8BC7F9-46AE-F7EA-9FC4-29421825F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6499"/>
            <a:ext cx="2743200" cy="365125"/>
          </a:xfrm>
        </p:spPr>
        <p:txBody>
          <a:bodyPr/>
          <a:lstStyle/>
          <a:p>
            <a:fld id="{37B237BA-B3CF-2F49-B4FA-7DAC025494E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4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1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/>
      <p:bldP spid="40" grpId="0" animBg="1"/>
      <p:bldP spid="41" grpId="0"/>
      <p:bldP spid="42" grpId="0" animBg="1"/>
      <p:bldP spid="43" grpId="0"/>
      <p:bldP spid="46" grpId="0" animBg="1"/>
      <p:bldP spid="47" grpId="0"/>
      <p:bldP spid="48" grpId="0"/>
      <p:bldP spid="50" grpId="0" animBg="1"/>
      <p:bldP spid="51" grpId="0"/>
      <p:bldP spid="52" grpId="0" animBg="1"/>
      <p:bldP spid="53" grpId="0" animBg="1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32282-0490-2D6C-54FE-1E87CCE83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D0B4E3-58E6-6C3F-023F-38F1DA221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857" y="3230652"/>
            <a:ext cx="4127776" cy="396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79A9B9-FD03-F003-4C32-A1B41FDFB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458" y="3186513"/>
            <a:ext cx="5176354" cy="484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4FB68D1-F1B1-76BC-45FD-7449330EE7B0}"/>
              </a:ext>
            </a:extLst>
          </p:cNvPr>
          <p:cNvSpPr txBox="1">
            <a:spLocks/>
          </p:cNvSpPr>
          <p:nvPr/>
        </p:nvSpPr>
        <p:spPr>
          <a:xfrm>
            <a:off x="3335975" y="369410"/>
            <a:ext cx="60527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– Metrics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6439D9-4C1F-D7A4-D35A-7CF46BF2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1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2CA37-EE67-311B-20CD-77F7234E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BF969-3554-E429-1900-4D5CDF563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86" b="36814"/>
          <a:stretch/>
        </p:blipFill>
        <p:spPr>
          <a:xfrm>
            <a:off x="2301712" y="2020641"/>
            <a:ext cx="6138032" cy="24243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2FD068-8616-4DBE-C82D-93682912746D}"/>
              </a:ext>
            </a:extLst>
          </p:cNvPr>
          <p:cNvSpPr/>
          <p:nvPr/>
        </p:nvSpPr>
        <p:spPr>
          <a:xfrm>
            <a:off x="5635584" y="2706431"/>
            <a:ext cx="1026160" cy="3048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183B5-2D89-4940-C45F-E191607C4A42}"/>
              </a:ext>
            </a:extLst>
          </p:cNvPr>
          <p:cNvSpPr txBox="1"/>
          <p:nvPr/>
        </p:nvSpPr>
        <p:spPr>
          <a:xfrm>
            <a:off x="9114246" y="2670791"/>
            <a:ext cx="274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venir Book" panose="02000503020000020003" pitchFamily="2" charset="0"/>
              </a:rPr>
              <a:t>VLMs are oversensitive…</a:t>
            </a:r>
            <a:endParaRPr lang="en-US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963DE-1A48-7DF9-F36F-3E063BFBFC8A}"/>
              </a:ext>
            </a:extLst>
          </p:cNvPr>
          <p:cNvSpPr/>
          <p:nvPr/>
        </p:nvSpPr>
        <p:spPr>
          <a:xfrm>
            <a:off x="7413584" y="2703055"/>
            <a:ext cx="1026160" cy="3048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FF690-7352-66C4-CD7E-9E73A168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6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2CA37-EE67-311B-20CD-77F7234E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BF969-3554-E429-1900-4D5CDF563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86" b="36814"/>
          <a:stretch/>
        </p:blipFill>
        <p:spPr>
          <a:xfrm>
            <a:off x="2301712" y="2020641"/>
            <a:ext cx="6138032" cy="24243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2FD068-8616-4DBE-C82D-93682912746D}"/>
              </a:ext>
            </a:extLst>
          </p:cNvPr>
          <p:cNvSpPr/>
          <p:nvPr/>
        </p:nvSpPr>
        <p:spPr>
          <a:xfrm>
            <a:off x="5635584" y="3033008"/>
            <a:ext cx="1026160" cy="1341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183B5-2D89-4940-C45F-E191607C4A42}"/>
              </a:ext>
            </a:extLst>
          </p:cNvPr>
          <p:cNvSpPr txBox="1"/>
          <p:nvPr/>
        </p:nvSpPr>
        <p:spPr>
          <a:xfrm>
            <a:off x="9114246" y="4834232"/>
            <a:ext cx="2748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venir Book" panose="02000503020000020003" pitchFamily="2" charset="0"/>
              </a:rPr>
              <a:t>Hard negative finetuning doesn’t help models understand </a:t>
            </a:r>
            <a:r>
              <a:rPr lang="en-US" sz="1800" i="1" dirty="0">
                <a:effectLst/>
                <a:latin typeface="Avenir Book" panose="02000503020000020003" pitchFamily="2" charset="0"/>
              </a:rPr>
              <a:t>when</a:t>
            </a:r>
            <a:r>
              <a:rPr lang="en-US" sz="1800" dirty="0">
                <a:effectLst/>
                <a:latin typeface="Avenir Book" panose="02000503020000020003" pitchFamily="2" charset="0"/>
              </a:rPr>
              <a:t> perturbations matter </a:t>
            </a:r>
            <a:endParaRPr lang="en-US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295955-6E1B-42BB-13F0-8D004C85A46A}"/>
              </a:ext>
            </a:extLst>
          </p:cNvPr>
          <p:cNvSpPr/>
          <p:nvPr/>
        </p:nvSpPr>
        <p:spPr>
          <a:xfrm>
            <a:off x="7413584" y="3033008"/>
            <a:ext cx="1026160" cy="1341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AB6F3-57D7-C7D4-B566-F05A8EBAA4FC}"/>
              </a:ext>
            </a:extLst>
          </p:cNvPr>
          <p:cNvSpPr txBox="1"/>
          <p:nvPr/>
        </p:nvSpPr>
        <p:spPr>
          <a:xfrm>
            <a:off x="9114246" y="3241903"/>
            <a:ext cx="2945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and hard negative finetuning makes them worse – up to a 39% drop!</a:t>
            </a:r>
            <a:endParaRPr lang="en-US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FE8D0-1BDE-55A0-967B-E0B050F28C65}"/>
              </a:ext>
            </a:extLst>
          </p:cNvPr>
          <p:cNvSpPr txBox="1"/>
          <p:nvPr/>
        </p:nvSpPr>
        <p:spPr>
          <a:xfrm>
            <a:off x="9114246" y="2670791"/>
            <a:ext cx="274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venir Book" panose="02000503020000020003" pitchFamily="2" charset="0"/>
              </a:rPr>
              <a:t>VLMs are oversensitive…</a:t>
            </a:r>
            <a:endParaRPr lang="en-US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47EF44-C20A-0DF0-39CA-FF09F24F0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2CA37-EE67-311B-20CD-77F7234E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BF969-3554-E429-1900-4D5CDF563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86" b="36814"/>
          <a:stretch/>
        </p:blipFill>
        <p:spPr>
          <a:xfrm>
            <a:off x="2301712" y="2020641"/>
            <a:ext cx="6138032" cy="2424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3A1B5-FCE7-59CE-964B-00D259C493BB}"/>
              </a:ext>
            </a:extLst>
          </p:cNvPr>
          <p:cNvSpPr txBox="1"/>
          <p:nvPr/>
        </p:nvSpPr>
        <p:spPr>
          <a:xfrm>
            <a:off x="659359" y="5238206"/>
            <a:ext cx="283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venir Book" panose="02000503020000020003" pitchFamily="2" charset="0"/>
              </a:rPr>
              <a:t>Oversensitivity transfers across perturbation types</a:t>
            </a:r>
            <a:endParaRPr lang="en-US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EF9FB1-9CBC-A693-905D-5F004AF6C246}"/>
              </a:ext>
            </a:extLst>
          </p:cNvPr>
          <p:cNvSpPr txBox="1"/>
          <p:nvPr/>
        </p:nvSpPr>
        <p:spPr>
          <a:xfrm>
            <a:off x="4221172" y="5112025"/>
            <a:ext cx="32948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venir Book" panose="02000503020000020003" pitchFamily="2" charset="0"/>
              </a:rPr>
              <a:t>Hard Negative finetuning lowers scores of the original captions too!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FBB256-DAB2-04AE-DE6A-EB161486BA3E}"/>
              </a:ext>
            </a:extLst>
          </p:cNvPr>
          <p:cNvSpPr txBox="1"/>
          <p:nvPr/>
        </p:nvSpPr>
        <p:spPr>
          <a:xfrm>
            <a:off x="8239538" y="5112025"/>
            <a:ext cx="30115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venir Book" panose="02000503020000020003" pitchFamily="2" charset="0"/>
              </a:rPr>
              <a:t>Hurts use cases that use the score itself, like caption evaluation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0FA95A-169F-45C8-A234-74E29B791B6E}"/>
              </a:ext>
            </a:extLst>
          </p:cNvPr>
          <p:cNvCxnSpPr>
            <a:cxnSpLocks/>
          </p:cNvCxnSpPr>
          <p:nvPr/>
        </p:nvCxnSpPr>
        <p:spPr>
          <a:xfrm>
            <a:off x="7422165" y="5529754"/>
            <a:ext cx="635156" cy="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6FE2A2B-3F81-3290-B8E9-87E972BD7992}"/>
              </a:ext>
            </a:extLst>
          </p:cNvPr>
          <p:cNvSpPr/>
          <p:nvPr/>
        </p:nvSpPr>
        <p:spPr>
          <a:xfrm>
            <a:off x="480107" y="4947231"/>
            <a:ext cx="3017520" cy="1228282"/>
          </a:xfrm>
          <a:prstGeom prst="roundRect">
            <a:avLst/>
          </a:prstGeom>
          <a:noFill/>
          <a:ln w="28575">
            <a:solidFill>
              <a:srgbClr val="521B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C5AC86D-2189-986D-6FC0-0DB552FD3964}"/>
              </a:ext>
            </a:extLst>
          </p:cNvPr>
          <p:cNvSpPr/>
          <p:nvPr/>
        </p:nvSpPr>
        <p:spPr>
          <a:xfrm>
            <a:off x="4131719" y="4947231"/>
            <a:ext cx="3153948" cy="1228282"/>
          </a:xfrm>
          <a:prstGeom prst="roundRect">
            <a:avLst/>
          </a:prstGeom>
          <a:noFill/>
          <a:ln w="28575">
            <a:solidFill>
              <a:srgbClr val="521B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C4B340A-50BD-8B2A-6AC9-0ACCA57413E0}"/>
              </a:ext>
            </a:extLst>
          </p:cNvPr>
          <p:cNvSpPr/>
          <p:nvPr/>
        </p:nvSpPr>
        <p:spPr>
          <a:xfrm>
            <a:off x="8163337" y="4947230"/>
            <a:ext cx="3048002" cy="1228282"/>
          </a:xfrm>
          <a:prstGeom prst="roundRect">
            <a:avLst/>
          </a:prstGeom>
          <a:noFill/>
          <a:ln w="28575">
            <a:solidFill>
              <a:srgbClr val="521B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507C3D-E415-8829-42CE-D15378BF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B72F-0FCE-AAF1-B6D0-AC6759C75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model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23928-2F63-66E3-640B-ABE78D9EE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777439"/>
            <a:ext cx="7772400" cy="15879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F17007-E94E-3B1F-9D53-79AF8C9E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6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B72F-0FCE-AAF1-B6D0-AC6759C75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model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899C4-A671-40BD-6066-F206952D7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Programmatically generate hard positives from COCO</a:t>
            </a:r>
          </a:p>
          <a:p>
            <a:r>
              <a:rPr lang="en-US" dirty="0"/>
              <a:t>Finetune CLIP on hard negatives and hard positives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D07846-AF69-D689-6ADD-E02A98142A74}"/>
              </a:ext>
            </a:extLst>
          </p:cNvPr>
          <p:cNvSpPr txBox="1"/>
          <p:nvPr/>
        </p:nvSpPr>
        <p:spPr>
          <a:xfrm>
            <a:off x="9127498" y="5942568"/>
            <a:ext cx="274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Details in the paper!</a:t>
            </a:r>
            <a:endParaRPr lang="en-US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33884-13A0-E3CB-D019-2DF07E237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FBDF0-D079-0AFB-4968-2CCFE8A0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Compositionality?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923AA-31B4-D30A-5C77-0A03A9198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97230"/>
            <a:ext cx="10515600" cy="3486629"/>
          </a:xfrm>
        </p:spPr>
        <p:txBody>
          <a:bodyPr lIns="91440"/>
          <a:lstStyle/>
          <a:p>
            <a:pPr marL="288925" indent="-288925"/>
            <a:r>
              <a:rPr lang="en-US" dirty="0"/>
              <a:t>Recognizing the effect of word </a:t>
            </a:r>
            <a:r>
              <a:rPr lang="en-US" dirty="0">
                <a:solidFill>
                  <a:srgbClr val="FF8001"/>
                </a:solidFill>
              </a:rPr>
              <a:t>swaps</a:t>
            </a:r>
            <a:r>
              <a:rPr lang="en-US" dirty="0"/>
              <a:t> and </a:t>
            </a:r>
            <a:r>
              <a:rPr lang="en-US" dirty="0">
                <a:solidFill>
                  <a:srgbClr val="BF0140"/>
                </a:solidFill>
              </a:rPr>
              <a:t>replacements</a:t>
            </a:r>
            <a:r>
              <a:rPr lang="en-US" dirty="0"/>
              <a:t> on sentence meaning</a:t>
            </a:r>
          </a:p>
          <a:p>
            <a:pPr marL="0" indent="0">
              <a:buNone/>
            </a:pPr>
            <a:r>
              <a:rPr lang="en-US" dirty="0"/>
              <a:t>				… in the context of an image</a:t>
            </a:r>
            <a:br>
              <a:rPr lang="en-US" dirty="0"/>
            </a:br>
            <a:endParaRPr lang="en-US" dirty="0"/>
          </a:p>
          <a:p>
            <a:pPr marL="288925" indent="-288925"/>
            <a:r>
              <a:rPr lang="en-US" dirty="0"/>
              <a:t>a.k.a. Fine-grained Vision-Language Understanding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46782-BDF3-2C75-70B9-ACB2029E4F6D}"/>
              </a:ext>
            </a:extLst>
          </p:cNvPr>
          <p:cNvSpPr txBox="1"/>
          <p:nvPr/>
        </p:nvSpPr>
        <p:spPr>
          <a:xfrm>
            <a:off x="1286029" y="2005845"/>
            <a:ext cx="961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“The meaning of the whole is a function of the meaning of its parts.”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56626-156B-999C-0A8B-EE724855AAF3}"/>
              </a:ext>
            </a:extLst>
          </p:cNvPr>
          <p:cNvSpPr txBox="1"/>
          <p:nvPr/>
        </p:nvSpPr>
        <p:spPr>
          <a:xfrm>
            <a:off x="1812804" y="301735"/>
            <a:ext cx="2566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Vision-Language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E44411-1A7D-16EE-85DC-AC3F3D8CC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162" y="1209820"/>
            <a:ext cx="247203" cy="2563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5381-3B7B-BDBB-E240-8DA5CBF1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70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E02D6-B6BA-9E30-1E1D-57E29027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model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6AF33-983E-75EA-1627-8827A87E4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330" r="27781" b="25589"/>
          <a:stretch/>
        </p:blipFill>
        <p:spPr>
          <a:xfrm>
            <a:off x="2301712" y="4413075"/>
            <a:ext cx="6123828" cy="463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38359F-11B9-05F1-908C-E160AE630157}"/>
              </a:ext>
            </a:extLst>
          </p:cNvPr>
          <p:cNvSpPr txBox="1"/>
          <p:nvPr/>
        </p:nvSpPr>
        <p:spPr>
          <a:xfrm>
            <a:off x="9114246" y="4183272"/>
            <a:ext cx="2748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venir Book" panose="02000503020000020003" pitchFamily="2" charset="0"/>
              </a:rPr>
              <a:t>Adding hard positives to finetuning improves model performance – without lowering scores!</a:t>
            </a:r>
            <a:endParaRPr lang="en-US" dirty="0">
              <a:effectLst/>
              <a:latin typeface="Avenir Book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C8CDBD-5C86-ABFD-9A55-82EBCB1A4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781" b="36886"/>
          <a:stretch/>
        </p:blipFill>
        <p:spPr>
          <a:xfrm>
            <a:off x="2301709" y="2020641"/>
            <a:ext cx="6123831" cy="2422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94A71-B9CA-2965-593C-C857717FC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71" r="27781" b="183"/>
          <a:stretch/>
        </p:blipFill>
        <p:spPr>
          <a:xfrm>
            <a:off x="2301712" y="4831285"/>
            <a:ext cx="6123828" cy="5506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D4EDD4-A1E2-A2FC-1951-B6683941F362}"/>
              </a:ext>
            </a:extLst>
          </p:cNvPr>
          <p:cNvSpPr/>
          <p:nvPr/>
        </p:nvSpPr>
        <p:spPr>
          <a:xfrm>
            <a:off x="2301711" y="4413075"/>
            <a:ext cx="6123831" cy="463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4195F3-40C1-2C94-1289-4F81D7C548B9}"/>
              </a:ext>
            </a:extLst>
          </p:cNvPr>
          <p:cNvSpPr txBox="1"/>
          <p:nvPr/>
        </p:nvSpPr>
        <p:spPr>
          <a:xfrm>
            <a:off x="6555924" y="5585327"/>
            <a:ext cx="441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venir Book" panose="02000503020000020003" pitchFamily="2" charset="0"/>
              </a:rPr>
              <a:t>Performance on standard benchmarks  ✓ </a:t>
            </a:r>
            <a:endParaRPr lang="en-US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7241C-9A2E-8A4F-431E-0FF3F9C58F22}"/>
              </a:ext>
            </a:extLst>
          </p:cNvPr>
          <p:cNvSpPr txBox="1"/>
          <p:nvPr/>
        </p:nvSpPr>
        <p:spPr>
          <a:xfrm>
            <a:off x="6555923" y="6123369"/>
            <a:ext cx="441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venir Book" panose="02000503020000020003" pitchFamily="2" charset="0"/>
              </a:rPr>
              <a:t>Room for improvement!</a:t>
            </a:r>
            <a:endParaRPr lang="en-US" dirty="0">
              <a:effectLst/>
              <a:latin typeface="Avenir Book" panose="02000503020000020003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EF20AA-CD59-9635-0D12-C5CBF809AA63}"/>
              </a:ext>
            </a:extLst>
          </p:cNvPr>
          <p:cNvGrpSpPr/>
          <p:nvPr/>
        </p:nvGrpSpPr>
        <p:grpSpPr>
          <a:xfrm>
            <a:off x="9154636" y="6068605"/>
            <a:ext cx="2865088" cy="571379"/>
            <a:chOff x="370181" y="23273424"/>
            <a:chExt cx="9373268" cy="203868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ACD5B8-7DA5-4B4B-6B41-0A88EB058DC9}"/>
                </a:ext>
              </a:extLst>
            </p:cNvPr>
            <p:cNvSpPr txBox="1"/>
            <p:nvPr/>
          </p:nvSpPr>
          <p:spPr>
            <a:xfrm>
              <a:off x="370181" y="23592735"/>
              <a:ext cx="9373268" cy="131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  <a:ea typeface="Lato" panose="020F0502020204030203" pitchFamily="34" charset="0"/>
                  <a:cs typeface="Lato" panose="020F0502020204030203" pitchFamily="34" charset="0"/>
                </a:rPr>
                <a:t>this could be you!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7B03ED0-EBA4-FB1F-553E-382172BDA5D7}"/>
                    </a:ext>
                  </a:extLst>
                </p14:cNvPr>
                <p14:cNvContentPartPr/>
                <p14:nvPr/>
              </p14:nvContentPartPr>
              <p14:xfrm>
                <a:off x="1086038" y="23396184"/>
                <a:ext cx="1609200" cy="1455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7B03ED0-EBA4-FB1F-553E-382172BDA5D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55431" y="23362792"/>
                  <a:ext cx="1670413" cy="15219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AA6F612-0474-7EBD-563F-A736EF252114}"/>
                    </a:ext>
                  </a:extLst>
                </p14:cNvPr>
                <p14:cNvContentPartPr/>
                <p14:nvPr/>
              </p14:nvContentPartPr>
              <p14:xfrm>
                <a:off x="1674278" y="24725304"/>
                <a:ext cx="2047680" cy="384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AA6F612-0474-7EBD-563F-A736EF25211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43663" y="24691951"/>
                  <a:ext cx="2108910" cy="4515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AA6148B-0C19-DA71-1D68-A30DDAAAE8ED}"/>
                    </a:ext>
                  </a:extLst>
                </p14:cNvPr>
                <p14:cNvContentPartPr/>
                <p14:nvPr/>
              </p14:nvContentPartPr>
              <p14:xfrm>
                <a:off x="3721598" y="24752664"/>
                <a:ext cx="4645080" cy="559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AA6148B-0C19-DA71-1D68-A30DDAAAE8E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90984" y="24719303"/>
                  <a:ext cx="4706308" cy="6261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3292863-A92D-1296-2D10-58810CCE90DF}"/>
                    </a:ext>
                  </a:extLst>
                </p14:cNvPr>
                <p14:cNvContentPartPr/>
                <p14:nvPr/>
              </p14:nvContentPartPr>
              <p14:xfrm>
                <a:off x="7525718" y="23273424"/>
                <a:ext cx="1443600" cy="1644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3292863-A92D-1296-2D10-58810CCE90D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95103" y="23240047"/>
                  <a:ext cx="1504829" cy="17112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2F2BE81-23C6-BABA-A9DA-D965DA57155C}"/>
                    </a:ext>
                  </a:extLst>
                </p14:cNvPr>
                <p14:cNvContentPartPr/>
                <p14:nvPr/>
              </p14:nvContentPartPr>
              <p14:xfrm>
                <a:off x="2724038" y="23295024"/>
                <a:ext cx="2386800" cy="367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2F2BE81-23C6-BABA-A9DA-D965DA57155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93423" y="23261693"/>
                  <a:ext cx="2448030" cy="4345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ECE1D4E-DBDB-BA0D-0ADA-E1AE66A95B20}"/>
                    </a:ext>
                  </a:extLst>
                </p14:cNvPr>
                <p14:cNvContentPartPr/>
                <p14:nvPr/>
              </p14:nvContentPartPr>
              <p14:xfrm>
                <a:off x="5110838" y="23300784"/>
                <a:ext cx="2476800" cy="381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ECE1D4E-DBDB-BA0D-0ADA-E1AE66A95B2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080231" y="23267490"/>
                  <a:ext cx="2538014" cy="44818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6217D9-BBB7-8EB6-3857-6A931262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11036"/>
            <a:ext cx="2743200" cy="365125"/>
          </a:xfrm>
        </p:spPr>
        <p:txBody>
          <a:bodyPr/>
          <a:lstStyle/>
          <a:p>
            <a:fld id="{37B237BA-B3CF-2F49-B4FA-7DAC025494E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24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1505-6E2D-E4BF-3205-C566AEE1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 to the paper for experiments with: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F9F0C-76B3-8EE0-8594-0770DD1A1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variants of CLIP</a:t>
            </a:r>
          </a:p>
          <a:p>
            <a:pPr lvl="1"/>
            <a:r>
              <a:rPr lang="en-US" dirty="0"/>
              <a:t>Model size</a:t>
            </a:r>
          </a:p>
          <a:p>
            <a:pPr lvl="1"/>
            <a:r>
              <a:rPr lang="en-US" dirty="0"/>
              <a:t>Text encoder, Vision encoder</a:t>
            </a:r>
          </a:p>
          <a:p>
            <a:pPr lvl="1"/>
            <a:r>
              <a:rPr lang="en-US" dirty="0"/>
              <a:t>Pretraining data</a:t>
            </a:r>
            <a:br>
              <a:rPr lang="en-US" dirty="0"/>
            </a:br>
            <a:endParaRPr lang="en-US" dirty="0"/>
          </a:p>
          <a:p>
            <a:r>
              <a:rPr lang="en-US" dirty="0"/>
              <a:t>Changing the ratio between hard positives and hard negatives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E022A-B1BF-5C49-7544-C442586E0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C43EB-8C46-2AC6-08B8-3FDC3A61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7948" y="6205261"/>
            <a:ext cx="2166218" cy="642257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7F27C-D084-8948-409F-EAF53CC3A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407" y="2423821"/>
            <a:ext cx="6903185" cy="201035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4241E2D-1F33-85FF-8BA3-3A83D4C8C22E}"/>
              </a:ext>
            </a:extLst>
          </p:cNvPr>
          <p:cNvSpPr/>
          <p:nvPr/>
        </p:nvSpPr>
        <p:spPr>
          <a:xfrm>
            <a:off x="709936" y="457200"/>
            <a:ext cx="3017520" cy="1600200"/>
          </a:xfrm>
          <a:prstGeom prst="roundRect">
            <a:avLst/>
          </a:prstGeom>
          <a:noFill/>
          <a:ln w="38100">
            <a:solidFill>
              <a:srgbClr val="0090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Hard Positives: an important new aspect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of VL compositionality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62F2EAB-525F-3C01-F828-11FB705CBDC4}"/>
              </a:ext>
            </a:extLst>
          </p:cNvPr>
          <p:cNvSpPr/>
          <p:nvPr/>
        </p:nvSpPr>
        <p:spPr>
          <a:xfrm>
            <a:off x="4587873" y="457200"/>
            <a:ext cx="3111640" cy="1600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VL models even less compositional than we thought, and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hard-negative finetuning makes them oversensitive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E96479-CA84-0155-1634-D8A6EEA24CD8}"/>
              </a:ext>
            </a:extLst>
          </p:cNvPr>
          <p:cNvSpPr/>
          <p:nvPr/>
        </p:nvSpPr>
        <p:spPr>
          <a:xfrm>
            <a:off x="8464544" y="457200"/>
            <a:ext cx="3017520" cy="1600200"/>
          </a:xfrm>
          <a:prstGeom prst="roundRect">
            <a:avLst/>
          </a:prstGeom>
          <a:noFill/>
          <a:ln w="38100">
            <a:solidFill>
              <a:srgbClr val="0090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Our new model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performs well on both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hard negatives and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hard positives!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C917E6-97D6-ADCB-FBFF-6EDF26E02C33}"/>
              </a:ext>
            </a:extLst>
          </p:cNvPr>
          <p:cNvSpPr txBox="1"/>
          <p:nvPr/>
        </p:nvSpPr>
        <p:spPr>
          <a:xfrm>
            <a:off x="423706" y="5137854"/>
            <a:ext cx="4184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Find me at </a:t>
            </a:r>
            <a:r>
              <a:rPr lang="en-US" sz="2400" b="1" dirty="0">
                <a:latin typeface="Avenir Book" panose="02000503020000020003" pitchFamily="2" charset="0"/>
              </a:rPr>
              <a:t>Poster Session 3 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on </a:t>
            </a:r>
            <a:r>
              <a:rPr lang="en-US" sz="2400" b="1" dirty="0">
                <a:latin typeface="Avenir Book" panose="02000503020000020003" pitchFamily="2" charset="0"/>
              </a:rPr>
              <a:t>Wednesday morning 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at </a:t>
            </a:r>
            <a:r>
              <a:rPr lang="en-US" sz="2400" b="1" dirty="0">
                <a:latin typeface="Avenir Book" panose="02000503020000020003" pitchFamily="2" charset="0"/>
              </a:rPr>
              <a:t>#100!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A30B381-4032-95C0-5569-A348058BF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113" y="4909860"/>
            <a:ext cx="2399400" cy="16968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0871B6-7B5F-8E08-7812-B7B9BA62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7B237BA-B3CF-2F49-B4FA-7DAC025494E2}" type="slidenum">
              <a:rPr lang="en-US" smtClean="0"/>
              <a:t>22</a:t>
            </a:fld>
            <a:endParaRPr lang="en-US"/>
          </a:p>
        </p:txBody>
      </p:sp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E8B2770-9BE4-53A9-3277-AA393905F0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43" t="8996" r="8997" b="8650"/>
          <a:stretch/>
        </p:blipFill>
        <p:spPr>
          <a:xfrm>
            <a:off x="9448800" y="4909860"/>
            <a:ext cx="1284515" cy="1295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178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EE14-82DA-7251-775C-8AF3E84CC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B4496-976D-6FD7-2213-D62DFC3FB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125" y="3677202"/>
            <a:ext cx="2372179" cy="157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9DC56B-8795-FED8-6055-9D50594B6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206" y="3044834"/>
            <a:ext cx="1473200" cy="2203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79E1F9-E08C-7E48-9C94-46474E21DFF1}"/>
              </a:ext>
            </a:extLst>
          </p:cNvPr>
          <p:cNvSpPr txBox="1"/>
          <p:nvPr/>
        </p:nvSpPr>
        <p:spPr>
          <a:xfrm>
            <a:off x="1488809" y="1711040"/>
            <a:ext cx="9144357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latin typeface="Avenir Book" panose="02000503020000020003" pitchFamily="2" charset="0"/>
              </a:rPr>
              <a:t>Winoground: Probing Vision and Language Models for Visio-Linguistic Compositionality</a:t>
            </a:r>
          </a:p>
          <a:p>
            <a:pPr algn="r">
              <a:lnSpc>
                <a:spcPct val="130000"/>
              </a:lnSpc>
            </a:pPr>
            <a:r>
              <a:rPr lang="en-US" dirty="0">
                <a:latin typeface="Avenir Book" panose="02000503020000020003" pitchFamily="2" charset="0"/>
              </a:rPr>
              <a:t>Thrush et al, CVPR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12D8C-58F0-04E6-30C8-4C83DE245FB0}"/>
              </a:ext>
            </a:extLst>
          </p:cNvPr>
          <p:cNvSpPr txBox="1"/>
          <p:nvPr/>
        </p:nvSpPr>
        <p:spPr>
          <a:xfrm>
            <a:off x="2609125" y="5434357"/>
            <a:ext cx="2372180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>
                <a:latin typeface="Avenir Book" panose="02000503020000020003" pitchFamily="2" charset="0"/>
              </a:rPr>
              <a:t>a mug in some grass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48D700-7FF0-9567-7B10-CFEE6AE6D46F}"/>
              </a:ext>
            </a:extLst>
          </p:cNvPr>
          <p:cNvSpPr txBox="1"/>
          <p:nvPr/>
        </p:nvSpPr>
        <p:spPr>
          <a:xfrm>
            <a:off x="6820716" y="5434357"/>
            <a:ext cx="2372180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>
                <a:latin typeface="Avenir Book" panose="02000503020000020003" pitchFamily="2" charset="0"/>
              </a:rPr>
              <a:t>some grass in a mug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A3AFAE-03B5-EB5C-E241-6C11692C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260B1-63E2-7C97-AC1C-E9B235BFFDF0}"/>
              </a:ext>
            </a:extLst>
          </p:cNvPr>
          <p:cNvSpPr txBox="1"/>
          <p:nvPr/>
        </p:nvSpPr>
        <p:spPr>
          <a:xfrm>
            <a:off x="6820716" y="6108538"/>
            <a:ext cx="2372180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“hard negative”</a:t>
            </a:r>
          </a:p>
        </p:txBody>
      </p:sp>
    </p:spTree>
    <p:extLst>
      <p:ext uri="{BB962C8B-B14F-4D97-AF65-F5344CB8AC3E}">
        <p14:creationId xmlns:p14="http://schemas.microsoft.com/office/powerpoint/2010/main" val="38602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EE14-82DA-7251-775C-8AF3E84CC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9E1F9-E08C-7E48-9C94-46474E21DFF1}"/>
              </a:ext>
            </a:extLst>
          </p:cNvPr>
          <p:cNvSpPr txBox="1"/>
          <p:nvPr/>
        </p:nvSpPr>
        <p:spPr>
          <a:xfrm>
            <a:off x="1488809" y="1711040"/>
            <a:ext cx="9144357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latin typeface="Avenir Book" panose="02000503020000020003" pitchFamily="2" charset="0"/>
              </a:rPr>
              <a:t>When and Why VL Models Behave like Bags-of-Words, and What to Do about it</a:t>
            </a:r>
          </a:p>
          <a:p>
            <a:pPr algn="r">
              <a:lnSpc>
                <a:spcPct val="130000"/>
              </a:lnSpc>
            </a:pPr>
            <a:r>
              <a:rPr lang="en-US" dirty="0">
                <a:latin typeface="Avenir Book" panose="02000503020000020003" pitchFamily="2" charset="0"/>
              </a:rPr>
              <a:t>Yuksekgonul et al, ICLR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2EE587-DDA3-2F3A-15B9-699E4CF8E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46"/>
          <a:stretch/>
        </p:blipFill>
        <p:spPr>
          <a:xfrm>
            <a:off x="1262386" y="2729847"/>
            <a:ext cx="3144151" cy="3654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531B4-CC22-C204-590C-C96FBBA08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657" y="3429000"/>
            <a:ext cx="2508794" cy="22119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F45F53-8C6E-A974-F86D-A604257E47AA}"/>
              </a:ext>
            </a:extLst>
          </p:cNvPr>
          <p:cNvSpPr txBox="1"/>
          <p:nvPr/>
        </p:nvSpPr>
        <p:spPr>
          <a:xfrm>
            <a:off x="5517408" y="4066903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Finetune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88BB2-B94E-1D09-01B8-E3D14EDB1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3FFC-BA7F-457F-B2A9-A32F5A24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1305B-BADB-6AD8-CA6E-05B1F5272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478906"/>
            <a:ext cx="8128000" cy="52008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87EF58-9BEF-4EA2-6ACF-8E1E077FFC58}"/>
              </a:ext>
            </a:extLst>
          </p:cNvPr>
          <p:cNvSpPr/>
          <p:nvPr/>
        </p:nvSpPr>
        <p:spPr>
          <a:xfrm>
            <a:off x="2032000" y="6296297"/>
            <a:ext cx="8255726" cy="383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BFF165-F3FF-DD70-D44E-95F275D928C8}"/>
              </a:ext>
            </a:extLst>
          </p:cNvPr>
          <p:cNvSpPr/>
          <p:nvPr/>
        </p:nvSpPr>
        <p:spPr>
          <a:xfrm>
            <a:off x="2032000" y="5486400"/>
            <a:ext cx="8255726" cy="809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9D58B0-0552-DD25-0552-534076901287}"/>
              </a:ext>
            </a:extLst>
          </p:cNvPr>
          <p:cNvSpPr/>
          <p:nvPr/>
        </p:nvSpPr>
        <p:spPr>
          <a:xfrm>
            <a:off x="2032000" y="5102917"/>
            <a:ext cx="8255726" cy="378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71BA2A-58C0-CE8D-DB6D-2A709A53E32C}"/>
              </a:ext>
            </a:extLst>
          </p:cNvPr>
          <p:cNvSpPr/>
          <p:nvPr/>
        </p:nvSpPr>
        <p:spPr>
          <a:xfrm>
            <a:off x="2032000" y="4721764"/>
            <a:ext cx="8255726" cy="378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A53E-B092-8479-48B8-B89B4D2A9A7B}"/>
              </a:ext>
            </a:extLst>
          </p:cNvPr>
          <p:cNvSpPr/>
          <p:nvPr/>
        </p:nvSpPr>
        <p:spPr>
          <a:xfrm>
            <a:off x="2032000" y="4145281"/>
            <a:ext cx="8255726" cy="57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218961-FAD8-EFE0-0EFF-2D2077895B92}"/>
              </a:ext>
            </a:extLst>
          </p:cNvPr>
          <p:cNvSpPr/>
          <p:nvPr/>
        </p:nvSpPr>
        <p:spPr>
          <a:xfrm>
            <a:off x="2032000" y="3761797"/>
            <a:ext cx="8255726" cy="378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32204A-1518-13EB-30BF-CA6606CADEFB}"/>
              </a:ext>
            </a:extLst>
          </p:cNvPr>
          <p:cNvSpPr/>
          <p:nvPr/>
        </p:nvSpPr>
        <p:spPr>
          <a:xfrm>
            <a:off x="2032000" y="2960915"/>
            <a:ext cx="8255726" cy="798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678DED-DA7F-9ECA-6F4F-87F374F0FE19}"/>
              </a:ext>
            </a:extLst>
          </p:cNvPr>
          <p:cNvSpPr/>
          <p:nvPr/>
        </p:nvSpPr>
        <p:spPr>
          <a:xfrm>
            <a:off x="2032000" y="2577431"/>
            <a:ext cx="8255726" cy="381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A9FAC9-C644-34B5-32A3-F0A0DCB02C9C}"/>
              </a:ext>
            </a:extLst>
          </p:cNvPr>
          <p:cNvSpPr/>
          <p:nvPr/>
        </p:nvSpPr>
        <p:spPr>
          <a:xfrm>
            <a:off x="2032000" y="2210813"/>
            <a:ext cx="8255726" cy="381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EE659-E930-9323-9781-E62622F6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2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958D-B8C4-3F72-AD3B-857BC301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055E9-A6D0-272C-F182-A359EC690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334" y="2412273"/>
            <a:ext cx="6407331" cy="3764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Goal:	Teach models to understand </a:t>
            </a:r>
          </a:p>
          <a:p>
            <a:pPr marL="0" indent="0">
              <a:buNone/>
            </a:pPr>
            <a:r>
              <a:rPr lang="en-US" sz="2400" dirty="0"/>
              <a:t>	how word order / word replacements</a:t>
            </a:r>
          </a:p>
          <a:p>
            <a:pPr marL="0" indent="0">
              <a:buNone/>
            </a:pPr>
            <a:r>
              <a:rPr lang="en-US" sz="2400" dirty="0"/>
              <a:t> 	impact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BC4D9-5607-A356-A68A-59C19675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88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3671D-E629-3D1C-2F1C-1CAD521C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CAEC6E-655F-C665-7712-D299EF1FC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664" y="1799502"/>
            <a:ext cx="1751888" cy="1831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76A39F-6426-1F3F-15D7-8FF4D387D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979" y="4314805"/>
            <a:ext cx="2662573" cy="18319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785226-7E1B-1178-C505-B6D4B651BE73}"/>
              </a:ext>
            </a:extLst>
          </p:cNvPr>
          <p:cNvSpPr txBox="1"/>
          <p:nvPr/>
        </p:nvSpPr>
        <p:spPr>
          <a:xfrm>
            <a:off x="5235388" y="2004883"/>
            <a:ext cx="400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the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paved road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and the </a:t>
            </a:r>
            <a:r>
              <a:rPr lang="en-US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</a:rPr>
              <a:t>white house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1FD1AC-E88B-2384-400D-0C981A30AE3B}"/>
              </a:ext>
            </a:extLst>
          </p:cNvPr>
          <p:cNvSpPr txBox="1"/>
          <p:nvPr/>
        </p:nvSpPr>
        <p:spPr>
          <a:xfrm>
            <a:off x="5235388" y="2993395"/>
            <a:ext cx="400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the </a:t>
            </a:r>
            <a:r>
              <a:rPr lang="en-US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</a:rPr>
              <a:t>white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road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and the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paved</a:t>
            </a:r>
            <a:r>
              <a:rPr lang="en-US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</a:rPr>
              <a:t> house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12405-6D3D-3F43-51AA-409B0A61675C}"/>
              </a:ext>
            </a:extLst>
          </p:cNvPr>
          <p:cNvSpPr txBox="1"/>
          <p:nvPr/>
        </p:nvSpPr>
        <p:spPr>
          <a:xfrm>
            <a:off x="9780495" y="200488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9050">
                  <a:solidFill>
                    <a:srgbClr val="00B050"/>
                  </a:solidFill>
                </a:ln>
                <a:solidFill>
                  <a:srgbClr val="00B050"/>
                </a:solidFill>
                <a:latin typeface="Avenir Book" panose="02000503020000020003" pitchFamily="2" charset="0"/>
              </a:rPr>
              <a:t>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6FF710-9884-623B-AE2C-D6485E11FC77}"/>
              </a:ext>
            </a:extLst>
          </p:cNvPr>
          <p:cNvSpPr txBox="1"/>
          <p:nvPr/>
        </p:nvSpPr>
        <p:spPr>
          <a:xfrm>
            <a:off x="9753600" y="3028438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DC2FF1-300F-7285-EF9C-E3DB0A2F7B79}"/>
              </a:ext>
            </a:extLst>
          </p:cNvPr>
          <p:cNvSpPr txBox="1"/>
          <p:nvPr/>
        </p:nvSpPr>
        <p:spPr>
          <a:xfrm>
            <a:off x="5235388" y="4541895"/>
            <a:ext cx="194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crepe </a:t>
            </a:r>
            <a:r>
              <a:rPr lang="en-US" dirty="0">
                <a:latin typeface="Avenir Book" panose="02000503020000020003" pitchFamily="2" charset="0"/>
              </a:rPr>
              <a:t>on a skillet</a:t>
            </a:r>
            <a:endParaRPr lang="en-US" b="1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84BC67-2C74-447D-E2E0-E068FDC70A40}"/>
              </a:ext>
            </a:extLst>
          </p:cNvPr>
          <p:cNvSpPr txBox="1"/>
          <p:nvPr/>
        </p:nvSpPr>
        <p:spPr>
          <a:xfrm>
            <a:off x="5235388" y="5530407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boats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on a skillet</a:t>
            </a:r>
            <a:endParaRPr lang="en-US" b="1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0DD836-24B0-CDC9-DAC1-D12BA50C8B40}"/>
              </a:ext>
            </a:extLst>
          </p:cNvPr>
          <p:cNvSpPr txBox="1"/>
          <p:nvPr/>
        </p:nvSpPr>
        <p:spPr>
          <a:xfrm>
            <a:off x="9780495" y="4541895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9050">
                  <a:solidFill>
                    <a:srgbClr val="00B050"/>
                  </a:solidFill>
                </a:ln>
                <a:solidFill>
                  <a:srgbClr val="00B050"/>
                </a:solidFill>
                <a:latin typeface="Avenir Book" panose="02000503020000020003" pitchFamily="2" charset="0"/>
              </a:rPr>
              <a:t>✓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DE85BB-FDBF-FC16-FA06-01D2962878F1}"/>
              </a:ext>
            </a:extLst>
          </p:cNvPr>
          <p:cNvSpPr txBox="1"/>
          <p:nvPr/>
        </p:nvSpPr>
        <p:spPr>
          <a:xfrm>
            <a:off x="9753600" y="5565450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❌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CD8C0A-D95B-6657-BAF5-C3078FDF4651}"/>
              </a:ext>
            </a:extLst>
          </p:cNvPr>
          <p:cNvCxnSpPr>
            <a:cxnSpLocks/>
          </p:cNvCxnSpPr>
          <p:nvPr/>
        </p:nvCxnSpPr>
        <p:spPr>
          <a:xfrm>
            <a:off x="7236417" y="2432304"/>
            <a:ext cx="0" cy="478795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EB5C84B-462E-BEE4-B142-2E228673F1F8}"/>
              </a:ext>
            </a:extLst>
          </p:cNvPr>
          <p:cNvCxnSpPr>
            <a:cxnSpLocks/>
          </p:cNvCxnSpPr>
          <p:nvPr/>
        </p:nvCxnSpPr>
        <p:spPr>
          <a:xfrm>
            <a:off x="6236673" y="4989576"/>
            <a:ext cx="0" cy="478795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D811EE-D9CE-D30D-3458-363B6B1E80D7}"/>
              </a:ext>
            </a:extLst>
          </p:cNvPr>
          <p:cNvCxnSpPr>
            <a:cxnSpLocks/>
          </p:cNvCxnSpPr>
          <p:nvPr/>
        </p:nvCxnSpPr>
        <p:spPr>
          <a:xfrm>
            <a:off x="9958281" y="2432304"/>
            <a:ext cx="0" cy="478795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F27D793-2AF3-7836-7EE7-3E8886498CA2}"/>
              </a:ext>
            </a:extLst>
          </p:cNvPr>
          <p:cNvCxnSpPr>
            <a:cxnSpLocks/>
          </p:cNvCxnSpPr>
          <p:nvPr/>
        </p:nvCxnSpPr>
        <p:spPr>
          <a:xfrm>
            <a:off x="9958281" y="4989576"/>
            <a:ext cx="0" cy="478795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0DBF9-F92F-FE2C-9C16-FB26F36B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79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4FE8-A21C-50A7-7FC0-BA486F253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B4792C-E009-BDE8-250A-F2C4AEF34B91}"/>
              </a:ext>
            </a:extLst>
          </p:cNvPr>
          <p:cNvSpPr txBox="1">
            <a:spLocks/>
          </p:cNvSpPr>
          <p:nvPr/>
        </p:nvSpPr>
        <p:spPr>
          <a:xfrm>
            <a:off x="2892334" y="2412273"/>
            <a:ext cx="6407331" cy="376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Goal:	Teach models to understand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	how word order / word replacements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 	impact meaning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5B596-E7AE-2198-A38C-1A1D702EF46D}"/>
              </a:ext>
            </a:extLst>
          </p:cNvPr>
          <p:cNvSpPr txBox="1"/>
          <p:nvPr/>
        </p:nvSpPr>
        <p:spPr>
          <a:xfrm>
            <a:off x="2983774" y="3096724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that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1AC7B-7DBB-A280-4025-298AA3A7713F}"/>
              </a:ext>
            </a:extLst>
          </p:cNvPr>
          <p:cNvSpPr txBox="1"/>
          <p:nvPr/>
        </p:nvSpPr>
        <p:spPr>
          <a:xfrm>
            <a:off x="2509285" y="3701970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change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93FED-D2E8-73BF-F121-48A1ECF121B4}"/>
              </a:ext>
            </a:extLst>
          </p:cNvPr>
          <p:cNvSpPr txBox="1"/>
          <p:nvPr/>
        </p:nvSpPr>
        <p:spPr>
          <a:xfrm>
            <a:off x="6017618" y="3692826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, always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41F5EA-2A6F-1AF6-87A3-73CAD51BB9EF}"/>
              </a:ext>
            </a:extLst>
          </p:cNvPr>
          <p:cNvSpPr txBox="1"/>
          <p:nvPr/>
        </p:nvSpPr>
        <p:spPr>
          <a:xfrm>
            <a:off x="3065265" y="4715304"/>
            <a:ext cx="6061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Which isn’t true (and isn’t compositionality)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5EE58A-3CFA-25AD-FD4D-909E9E5EE919}"/>
              </a:ext>
            </a:extLst>
          </p:cNvPr>
          <p:cNvCxnSpPr/>
          <p:nvPr/>
        </p:nvCxnSpPr>
        <p:spPr>
          <a:xfrm>
            <a:off x="3840480" y="3336700"/>
            <a:ext cx="65836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9CD9C3-1862-B365-6C29-BF9E7DEB54F6}"/>
              </a:ext>
            </a:extLst>
          </p:cNvPr>
          <p:cNvCxnSpPr>
            <a:cxnSpLocks/>
          </p:cNvCxnSpPr>
          <p:nvPr/>
        </p:nvCxnSpPr>
        <p:spPr>
          <a:xfrm>
            <a:off x="3840480" y="3948555"/>
            <a:ext cx="10058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45349A-7270-BF62-B91F-225917EA9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A448A-62F1-C027-F96C-7AB9D27B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introduce Hard Positives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46D02-157D-A7D8-6BC4-073F04974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Hard Negative: semantics-</a:t>
            </a:r>
            <a:r>
              <a:rPr lang="en-US" u="sng" dirty="0"/>
              <a:t>altering</a:t>
            </a:r>
            <a:r>
              <a:rPr lang="en-US" dirty="0"/>
              <a:t> change to the original caption</a:t>
            </a:r>
          </a:p>
          <a:p>
            <a:pPr marL="0" indent="0">
              <a:buNone/>
            </a:pPr>
            <a:r>
              <a:rPr lang="en-US" dirty="0"/>
              <a:t>Hard Positive: semantics-</a:t>
            </a:r>
            <a:r>
              <a:rPr lang="en-US" u="sng" dirty="0"/>
              <a:t>retaining</a:t>
            </a:r>
            <a:r>
              <a:rPr lang="en-US" dirty="0"/>
              <a:t> change to the original caption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92BDFB-D9DB-5C5B-1703-EF18747A8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664" y="3774606"/>
            <a:ext cx="1751888" cy="1831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5077F-5F7D-F818-59FF-D2615628D540}"/>
              </a:ext>
            </a:extLst>
          </p:cNvPr>
          <p:cNvSpPr txBox="1"/>
          <p:nvPr/>
        </p:nvSpPr>
        <p:spPr>
          <a:xfrm>
            <a:off x="5235388" y="3952555"/>
            <a:ext cx="400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the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paved road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and the </a:t>
            </a:r>
            <a:r>
              <a:rPr lang="en-US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</a:rPr>
              <a:t>white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2494BF-7982-8CA7-19EA-C148519F371E}"/>
              </a:ext>
            </a:extLst>
          </p:cNvPr>
          <p:cNvSpPr txBox="1"/>
          <p:nvPr/>
        </p:nvSpPr>
        <p:spPr>
          <a:xfrm>
            <a:off x="5235388" y="4538731"/>
            <a:ext cx="400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the </a:t>
            </a:r>
            <a:r>
              <a:rPr lang="en-US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</a:rPr>
              <a:t>white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road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and the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paved</a:t>
            </a:r>
            <a:r>
              <a:rPr lang="en-US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</a:rPr>
              <a:t> house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6934F-E7D4-0EEE-D81D-B442F56262E2}"/>
              </a:ext>
            </a:extLst>
          </p:cNvPr>
          <p:cNvSpPr txBox="1"/>
          <p:nvPr/>
        </p:nvSpPr>
        <p:spPr>
          <a:xfrm>
            <a:off x="9780495" y="3952555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9050">
                  <a:solidFill>
                    <a:srgbClr val="00B050"/>
                  </a:solidFill>
                </a:ln>
                <a:solidFill>
                  <a:srgbClr val="00B050"/>
                </a:solidFill>
                <a:latin typeface="Avenir Book" panose="02000503020000020003" pitchFamily="2" charset="0"/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D98C75-8F3B-145E-0FE1-78C57BA266D3}"/>
              </a:ext>
            </a:extLst>
          </p:cNvPr>
          <p:cNvSpPr txBox="1"/>
          <p:nvPr/>
        </p:nvSpPr>
        <p:spPr>
          <a:xfrm>
            <a:off x="9753600" y="4573774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538BA3-7B35-CCCF-E3D9-834F44E3CEA1}"/>
              </a:ext>
            </a:extLst>
          </p:cNvPr>
          <p:cNvSpPr txBox="1"/>
          <p:nvPr/>
        </p:nvSpPr>
        <p:spPr>
          <a:xfrm>
            <a:off x="5235388" y="5124907"/>
            <a:ext cx="4130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the </a:t>
            </a:r>
            <a:r>
              <a:rPr lang="en-US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</a:rPr>
              <a:t>white house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and the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paved road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Avenir Book" panose="02000503020000020003" pitchFamily="2" charset="0"/>
              </a:rPr>
              <a:t> </a:t>
            </a:r>
            <a:endParaRPr lang="en-US" b="1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5284FB-0C6B-42E8-108B-743812105FBF}"/>
              </a:ext>
            </a:extLst>
          </p:cNvPr>
          <p:cNvSpPr txBox="1"/>
          <p:nvPr/>
        </p:nvSpPr>
        <p:spPr>
          <a:xfrm>
            <a:off x="9780495" y="512490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9050">
                  <a:solidFill>
                    <a:srgbClr val="00B050"/>
                  </a:solidFill>
                </a:ln>
                <a:solidFill>
                  <a:srgbClr val="00B050"/>
                </a:solidFill>
                <a:latin typeface="Avenir Book" panose="02000503020000020003" pitchFamily="2" charset="0"/>
              </a:rPr>
              <a:t>✓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60E3CA-944A-3E52-E722-35478837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37BA-B3CF-2F49-B4FA-7DAC025494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1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6.4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6266</TotalTime>
  <Words>707</Words>
  <Application>Microsoft Macintosh PowerPoint</Application>
  <PresentationFormat>Widescreen</PresentationFormat>
  <Paragraphs>182</Paragraphs>
  <Slides>22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Avenir Book</vt:lpstr>
      <vt:lpstr>Calibri</vt:lpstr>
      <vt:lpstr>Courier New</vt:lpstr>
      <vt:lpstr>Office Theme</vt:lpstr>
      <vt:lpstr>The Hard Positive Truth about Vision-Language Compositionality</vt:lpstr>
      <vt:lpstr>What is Compositionality?</vt:lpstr>
      <vt:lpstr>Background</vt:lpstr>
      <vt:lpstr>Background</vt:lpstr>
      <vt:lpstr>Background</vt:lpstr>
      <vt:lpstr>Background</vt:lpstr>
      <vt:lpstr>But…</vt:lpstr>
      <vt:lpstr>So…</vt:lpstr>
      <vt:lpstr>We introduce Hard Positives</vt:lpstr>
      <vt:lpstr>PowerPoint Presentation</vt:lpstr>
      <vt:lpstr>PowerPoint Presentation</vt:lpstr>
      <vt:lpstr>Hard Positive Benchmark!</vt:lpstr>
      <vt:lpstr>Model behavior</vt:lpstr>
      <vt:lpstr>Evaluation</vt:lpstr>
      <vt:lpstr>Evaluation</vt:lpstr>
      <vt:lpstr>Evaluation</vt:lpstr>
      <vt:lpstr>Evaluation</vt:lpstr>
      <vt:lpstr>Improving model performance</vt:lpstr>
      <vt:lpstr>Improving model performance</vt:lpstr>
      <vt:lpstr>Improving model performance</vt:lpstr>
      <vt:lpstr>Refer to the paper for experiments with: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Reporting Bias in  Vision-Language Models</dc:title>
  <dc:creator>Amita Kamath</dc:creator>
  <cp:lastModifiedBy>Amita Kamath</cp:lastModifiedBy>
  <cp:revision>128</cp:revision>
  <dcterms:created xsi:type="dcterms:W3CDTF">2024-01-19T19:05:57Z</dcterms:created>
  <dcterms:modified xsi:type="dcterms:W3CDTF">2024-09-30T13:24:21Z</dcterms:modified>
</cp:coreProperties>
</file>